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6858000" cx="12192000"/>
  <p:notesSz cx="6858000" cy="9144000"/>
  <p:embeddedFontLst>
    <p:embeddedFont>
      <p:font typeface="Roboto"/>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74" roundtripDataSignature="AMtx7mgbqNt6DWI5AUzwb7R9ypP3zaBD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6.xml"/><Relationship Id="rId30" Type="http://schemas.openxmlformats.org/officeDocument/2006/relationships/slide" Target="slides/slide25.xml"/><Relationship Id="rId74" Type="http://customschemas.google.com/relationships/presentationmetadata" Target="meta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66"/>
          <p:cNvSpPr txBox="1"/>
          <p:nvPr>
            <p:ph type="ctrTitle"/>
          </p:nvPr>
        </p:nvSpPr>
        <p:spPr>
          <a:xfrm>
            <a:off x="1595269" y="1122363"/>
            <a:ext cx="9001462"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800"/>
              <a:buFont typeface="Bookman Old Styl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66"/>
          <p:cNvSpPr txBox="1"/>
          <p:nvPr>
            <p:ph idx="1" type="subTitle"/>
          </p:nvPr>
        </p:nvSpPr>
        <p:spPr>
          <a:xfrm>
            <a:off x="1595269" y="3602038"/>
            <a:ext cx="9001462" cy="1655762"/>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lt1"/>
              </a:buClr>
              <a:buSzPts val="2400"/>
              <a:buNone/>
              <a:defRPr sz="24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120000"/>
              </a:lnSpc>
              <a:spcBef>
                <a:spcPts val="500"/>
              </a:spcBef>
              <a:spcAft>
                <a:spcPts val="0"/>
              </a:spcAft>
              <a:buClr>
                <a:schemeClr val="lt1"/>
              </a:buClr>
              <a:buSzPts val="1600"/>
              <a:buNone/>
              <a:defRPr sz="1600"/>
            </a:lvl6pPr>
            <a:lvl7pPr lvl="6" algn="ctr">
              <a:lnSpc>
                <a:spcPct val="120000"/>
              </a:lnSpc>
              <a:spcBef>
                <a:spcPts val="500"/>
              </a:spcBef>
              <a:spcAft>
                <a:spcPts val="0"/>
              </a:spcAft>
              <a:buClr>
                <a:schemeClr val="lt1"/>
              </a:buClr>
              <a:buSzPts val="1600"/>
              <a:buNone/>
              <a:defRPr sz="1600"/>
            </a:lvl7pPr>
            <a:lvl8pPr lvl="7" algn="ctr">
              <a:lnSpc>
                <a:spcPct val="120000"/>
              </a:lnSpc>
              <a:spcBef>
                <a:spcPts val="500"/>
              </a:spcBef>
              <a:spcAft>
                <a:spcPts val="0"/>
              </a:spcAft>
              <a:buClr>
                <a:schemeClr val="lt1"/>
              </a:buClr>
              <a:buSzPts val="1600"/>
              <a:buNone/>
              <a:defRPr sz="1600"/>
            </a:lvl8pPr>
            <a:lvl9pPr lvl="8" algn="ctr">
              <a:lnSpc>
                <a:spcPct val="120000"/>
              </a:lnSpc>
              <a:spcBef>
                <a:spcPts val="500"/>
              </a:spcBef>
              <a:spcAft>
                <a:spcPts val="0"/>
              </a:spcAft>
              <a:buClr>
                <a:schemeClr val="lt1"/>
              </a:buClr>
              <a:buSzPts val="1600"/>
              <a:buNone/>
              <a:defRPr sz="1600"/>
            </a:lvl9pPr>
          </a:lstStyle>
          <a:p/>
        </p:txBody>
      </p:sp>
      <p:sp>
        <p:nvSpPr>
          <p:cNvPr id="14" name="Google Shape;14;p6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6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6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68" name="Shape 68"/>
        <p:cNvGrpSpPr/>
        <p:nvPr/>
      </p:nvGrpSpPr>
      <p:grpSpPr>
        <a:xfrm>
          <a:off x="0" y="0"/>
          <a:ext cx="0" cy="0"/>
          <a:chOff x="0" y="0"/>
          <a:chExt cx="0" cy="0"/>
        </a:xfrm>
      </p:grpSpPr>
      <p:sp>
        <p:nvSpPr>
          <p:cNvPr id="69" name="Google Shape;69;p75"/>
          <p:cNvSpPr txBox="1"/>
          <p:nvPr>
            <p:ph type="title"/>
          </p:nvPr>
        </p:nvSpPr>
        <p:spPr>
          <a:xfrm>
            <a:off x="913806" y="4289372"/>
            <a:ext cx="10367564" cy="81935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75"/>
          <p:cNvSpPr/>
          <p:nvPr>
            <p:ph idx="2" type="pic"/>
          </p:nvPr>
        </p:nvSpPr>
        <p:spPr>
          <a:xfrm>
            <a:off x="913806" y="621321"/>
            <a:ext cx="10367564" cy="3379735"/>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71" name="Google Shape;71;p75"/>
          <p:cNvSpPr txBox="1"/>
          <p:nvPr>
            <p:ph idx="1" type="body"/>
          </p:nvPr>
        </p:nvSpPr>
        <p:spPr>
          <a:xfrm>
            <a:off x="913795" y="5108728"/>
            <a:ext cx="10365998" cy="68247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72" name="Google Shape;72;p7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7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7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5" name="Shape 75"/>
        <p:cNvGrpSpPr/>
        <p:nvPr/>
      </p:nvGrpSpPr>
      <p:grpSpPr>
        <a:xfrm>
          <a:off x="0" y="0"/>
          <a:ext cx="0" cy="0"/>
          <a:chOff x="0" y="0"/>
          <a:chExt cx="0" cy="0"/>
        </a:xfrm>
      </p:grpSpPr>
      <p:sp>
        <p:nvSpPr>
          <p:cNvPr id="76" name="Google Shape;76;p76"/>
          <p:cNvSpPr txBox="1"/>
          <p:nvPr>
            <p:ph type="title"/>
          </p:nvPr>
        </p:nvSpPr>
        <p:spPr>
          <a:xfrm>
            <a:off x="913795" y="609600"/>
            <a:ext cx="10353762" cy="3424859"/>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76"/>
          <p:cNvSpPr txBox="1"/>
          <p:nvPr>
            <p:ph idx="1" type="body"/>
          </p:nvPr>
        </p:nvSpPr>
        <p:spPr>
          <a:xfrm>
            <a:off x="913795" y="4204820"/>
            <a:ext cx="10353761" cy="1592186"/>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78" name="Google Shape;78;p7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7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7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1" name="Shape 81"/>
        <p:cNvGrpSpPr/>
        <p:nvPr/>
      </p:nvGrpSpPr>
      <p:grpSpPr>
        <a:xfrm>
          <a:off x="0" y="0"/>
          <a:ext cx="0" cy="0"/>
          <a:chOff x="0" y="0"/>
          <a:chExt cx="0" cy="0"/>
        </a:xfrm>
      </p:grpSpPr>
      <p:sp>
        <p:nvSpPr>
          <p:cNvPr id="82" name="Google Shape;82;p77"/>
          <p:cNvSpPr txBox="1"/>
          <p:nvPr>
            <p:ph type="title"/>
          </p:nvPr>
        </p:nvSpPr>
        <p:spPr>
          <a:xfrm>
            <a:off x="1446212" y="609600"/>
            <a:ext cx="9302752" cy="299290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77"/>
          <p:cNvSpPr txBox="1"/>
          <p:nvPr>
            <p:ph idx="1" type="body"/>
          </p:nvPr>
        </p:nvSpPr>
        <p:spPr>
          <a:xfrm>
            <a:off x="1720644" y="3610032"/>
            <a:ext cx="8752299" cy="426812"/>
          </a:xfrm>
          <a:prstGeom prst="rect">
            <a:avLst/>
          </a:prstGeom>
          <a:noFill/>
          <a:ln>
            <a:noFill/>
          </a:ln>
        </p:spPr>
        <p:txBody>
          <a:bodyPr anchorCtr="0" anchor="t" bIns="45700" lIns="91425" spcFirstLastPara="1" rIns="91425" wrap="square" tIns="45700">
            <a:normAutofit/>
          </a:bodyPr>
          <a:lstStyle>
            <a:lvl1pPr indent="-228600" lvl="0" marL="457200" algn="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4" name="Google Shape;84;p77"/>
          <p:cNvSpPr txBox="1"/>
          <p:nvPr>
            <p:ph idx="2" type="body"/>
          </p:nvPr>
        </p:nvSpPr>
        <p:spPr>
          <a:xfrm>
            <a:off x="913794" y="4204821"/>
            <a:ext cx="10353762" cy="1586380"/>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5" name="Google Shape;85;p7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7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7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8" name="Google Shape;88;p77"/>
          <p:cNvSpPr txBox="1"/>
          <p:nvPr/>
        </p:nvSpPr>
        <p:spPr>
          <a:xfrm>
            <a:off x="836612" y="73524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Rockwell"/>
              <a:buNone/>
            </a:pPr>
            <a:r>
              <a:rPr b="0" i="0" lang="en-US" sz="8000" u="none" cap="none" strike="noStrike">
                <a:solidFill>
                  <a:schemeClr val="lt1"/>
                </a:solidFill>
                <a:latin typeface="Rockwell"/>
                <a:ea typeface="Rockwell"/>
                <a:cs typeface="Rockwell"/>
                <a:sym typeface="Rockwell"/>
              </a:rPr>
              <a:t>“</a:t>
            </a:r>
            <a:endParaRPr/>
          </a:p>
        </p:txBody>
      </p:sp>
      <p:sp>
        <p:nvSpPr>
          <p:cNvPr id="89" name="Google Shape;89;p77"/>
          <p:cNvSpPr txBox="1"/>
          <p:nvPr/>
        </p:nvSpPr>
        <p:spPr>
          <a:xfrm>
            <a:off x="10657956" y="2972093"/>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Rockwell"/>
              <a:buNone/>
            </a:pPr>
            <a:r>
              <a:rPr b="0" i="0" lang="en-US" sz="8000" u="none" cap="none" strike="noStrike">
                <a:solidFill>
                  <a:schemeClr val="lt1"/>
                </a:solidFill>
                <a:latin typeface="Rockwell"/>
                <a:ea typeface="Rockwell"/>
                <a:cs typeface="Rockwell"/>
                <a:sym typeface="Rockwel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0" name="Shape 90"/>
        <p:cNvGrpSpPr/>
        <p:nvPr/>
      </p:nvGrpSpPr>
      <p:grpSpPr>
        <a:xfrm>
          <a:off x="0" y="0"/>
          <a:ext cx="0" cy="0"/>
          <a:chOff x="0" y="0"/>
          <a:chExt cx="0" cy="0"/>
        </a:xfrm>
      </p:grpSpPr>
      <p:sp>
        <p:nvSpPr>
          <p:cNvPr id="91" name="Google Shape;91;p78"/>
          <p:cNvSpPr txBox="1"/>
          <p:nvPr>
            <p:ph type="title"/>
          </p:nvPr>
        </p:nvSpPr>
        <p:spPr>
          <a:xfrm>
            <a:off x="913806" y="2126942"/>
            <a:ext cx="10355327" cy="251183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78"/>
          <p:cNvSpPr txBox="1"/>
          <p:nvPr>
            <p:ph idx="1" type="body"/>
          </p:nvPr>
        </p:nvSpPr>
        <p:spPr>
          <a:xfrm>
            <a:off x="913794" y="4650556"/>
            <a:ext cx="10353763" cy="114064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93" name="Google Shape;93;p7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7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7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96" name="Shape 96"/>
        <p:cNvGrpSpPr/>
        <p:nvPr/>
      </p:nvGrpSpPr>
      <p:grpSpPr>
        <a:xfrm>
          <a:off x="0" y="0"/>
          <a:ext cx="0" cy="0"/>
          <a:chOff x="0" y="0"/>
          <a:chExt cx="0" cy="0"/>
        </a:xfrm>
      </p:grpSpPr>
      <p:sp>
        <p:nvSpPr>
          <p:cNvPr id="97" name="Google Shape;97;p79"/>
          <p:cNvSpPr txBox="1"/>
          <p:nvPr>
            <p:ph type="title"/>
          </p:nvPr>
        </p:nvSpPr>
        <p:spPr>
          <a:xfrm>
            <a:off x="913794"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79"/>
          <p:cNvSpPr txBox="1"/>
          <p:nvPr>
            <p:ph idx="1" type="body"/>
          </p:nvPr>
        </p:nvSpPr>
        <p:spPr>
          <a:xfrm>
            <a:off x="913794" y="2088319"/>
            <a:ext cx="3298956" cy="823305"/>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99" name="Google Shape;99;p79"/>
          <p:cNvSpPr txBox="1"/>
          <p:nvPr>
            <p:ph idx="2" type="body"/>
          </p:nvPr>
        </p:nvSpPr>
        <p:spPr>
          <a:xfrm>
            <a:off x="913794" y="2911624"/>
            <a:ext cx="3298956"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0" name="Google Shape;100;p79"/>
          <p:cNvSpPr txBox="1"/>
          <p:nvPr>
            <p:ph idx="3" type="body"/>
          </p:nvPr>
        </p:nvSpPr>
        <p:spPr>
          <a:xfrm>
            <a:off x="4444878" y="2088320"/>
            <a:ext cx="3298558"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1" name="Google Shape;101;p79"/>
          <p:cNvSpPr txBox="1"/>
          <p:nvPr>
            <p:ph idx="4" type="body"/>
          </p:nvPr>
        </p:nvSpPr>
        <p:spPr>
          <a:xfrm>
            <a:off x="4444878" y="2911624"/>
            <a:ext cx="329982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2" name="Google Shape;102;p79"/>
          <p:cNvSpPr txBox="1"/>
          <p:nvPr>
            <p:ph idx="5" type="body"/>
          </p:nvPr>
        </p:nvSpPr>
        <p:spPr>
          <a:xfrm>
            <a:off x="7973298" y="2088320"/>
            <a:ext cx="3291211"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3" name="Google Shape;103;p79"/>
          <p:cNvSpPr txBox="1"/>
          <p:nvPr>
            <p:ph idx="6" type="body"/>
          </p:nvPr>
        </p:nvSpPr>
        <p:spPr>
          <a:xfrm>
            <a:off x="7976346" y="2911624"/>
            <a:ext cx="329121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4" name="Google Shape;104;p7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7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7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07" name="Shape 107"/>
        <p:cNvGrpSpPr/>
        <p:nvPr/>
      </p:nvGrpSpPr>
      <p:grpSpPr>
        <a:xfrm>
          <a:off x="0" y="0"/>
          <a:ext cx="0" cy="0"/>
          <a:chOff x="0" y="0"/>
          <a:chExt cx="0" cy="0"/>
        </a:xfrm>
      </p:grpSpPr>
      <p:sp>
        <p:nvSpPr>
          <p:cNvPr id="108" name="Google Shape;108;p80"/>
          <p:cNvSpPr txBox="1"/>
          <p:nvPr>
            <p:ph type="title"/>
          </p:nvPr>
        </p:nvSpPr>
        <p:spPr>
          <a:xfrm>
            <a:off x="913795"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80"/>
          <p:cNvSpPr txBox="1"/>
          <p:nvPr>
            <p:ph idx="1" type="body"/>
          </p:nvPr>
        </p:nvSpPr>
        <p:spPr>
          <a:xfrm>
            <a:off x="913795" y="4195899"/>
            <a:ext cx="3298955"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0" name="Google Shape;110;p80"/>
          <p:cNvSpPr/>
          <p:nvPr>
            <p:ph idx="2" type="pic"/>
          </p:nvPr>
        </p:nvSpPr>
        <p:spPr>
          <a:xfrm>
            <a:off x="1092020" y="2298987"/>
            <a:ext cx="2940050"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1" name="Google Shape;111;p80"/>
          <p:cNvSpPr txBox="1"/>
          <p:nvPr>
            <p:ph idx="3" type="body"/>
          </p:nvPr>
        </p:nvSpPr>
        <p:spPr>
          <a:xfrm>
            <a:off x="913795" y="4772161"/>
            <a:ext cx="3298955"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2" name="Google Shape;112;p80"/>
          <p:cNvSpPr txBox="1"/>
          <p:nvPr>
            <p:ph idx="4" type="body"/>
          </p:nvPr>
        </p:nvSpPr>
        <p:spPr>
          <a:xfrm>
            <a:off x="4442701" y="4195899"/>
            <a:ext cx="3298983"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3" name="Google Shape;113;p80"/>
          <p:cNvSpPr/>
          <p:nvPr>
            <p:ph idx="5" type="pic"/>
          </p:nvPr>
        </p:nvSpPr>
        <p:spPr>
          <a:xfrm>
            <a:off x="4568996" y="2298987"/>
            <a:ext cx="2930525"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4" name="Google Shape;114;p80"/>
          <p:cNvSpPr txBox="1"/>
          <p:nvPr>
            <p:ph idx="6" type="body"/>
          </p:nvPr>
        </p:nvSpPr>
        <p:spPr>
          <a:xfrm>
            <a:off x="4441348" y="4772160"/>
            <a:ext cx="3300336"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5" name="Google Shape;115;p80"/>
          <p:cNvSpPr txBox="1"/>
          <p:nvPr>
            <p:ph idx="7" type="body"/>
          </p:nvPr>
        </p:nvSpPr>
        <p:spPr>
          <a:xfrm>
            <a:off x="7973423" y="4195899"/>
            <a:ext cx="3289900"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6" name="Google Shape;116;p80"/>
          <p:cNvSpPr/>
          <p:nvPr>
            <p:ph idx="8" type="pic"/>
          </p:nvPr>
        </p:nvSpPr>
        <p:spPr>
          <a:xfrm>
            <a:off x="8152803" y="2298987"/>
            <a:ext cx="2932113"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7" name="Google Shape;117;p80"/>
          <p:cNvSpPr txBox="1"/>
          <p:nvPr>
            <p:ph idx="9" type="body"/>
          </p:nvPr>
        </p:nvSpPr>
        <p:spPr>
          <a:xfrm>
            <a:off x="7973298" y="4772161"/>
            <a:ext cx="3294258" cy="101903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8" name="Google Shape;118;p8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8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8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1" name="Shape 121"/>
        <p:cNvGrpSpPr/>
        <p:nvPr/>
      </p:nvGrpSpPr>
      <p:grpSpPr>
        <a:xfrm>
          <a:off x="0" y="0"/>
          <a:ext cx="0" cy="0"/>
          <a:chOff x="0" y="0"/>
          <a:chExt cx="0" cy="0"/>
        </a:xfrm>
      </p:grpSpPr>
      <p:sp>
        <p:nvSpPr>
          <p:cNvPr id="122" name="Google Shape;122;p81"/>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81"/>
          <p:cNvSpPr txBox="1"/>
          <p:nvPr>
            <p:ph idx="1" type="body"/>
          </p:nvPr>
        </p:nvSpPr>
        <p:spPr>
          <a:xfrm rot="5400000">
            <a:off x="4243108" y="-1233249"/>
            <a:ext cx="3695136" cy="1035376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24" name="Google Shape;124;p8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8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8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 name="Shape 127"/>
        <p:cNvGrpSpPr/>
        <p:nvPr/>
      </p:nvGrpSpPr>
      <p:grpSpPr>
        <a:xfrm>
          <a:off x="0" y="0"/>
          <a:ext cx="0" cy="0"/>
          <a:chOff x="0" y="0"/>
          <a:chExt cx="0" cy="0"/>
        </a:xfrm>
      </p:grpSpPr>
      <p:sp>
        <p:nvSpPr>
          <p:cNvPr id="128" name="Google Shape;128;p82"/>
          <p:cNvSpPr txBox="1"/>
          <p:nvPr>
            <p:ph type="title"/>
          </p:nvPr>
        </p:nvSpPr>
        <p:spPr>
          <a:xfrm rot="5400000">
            <a:off x="7405428" y="1929071"/>
            <a:ext cx="5181601" cy="254265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82"/>
          <p:cNvSpPr txBox="1"/>
          <p:nvPr>
            <p:ph idx="1" type="body"/>
          </p:nvPr>
        </p:nvSpPr>
        <p:spPr>
          <a:xfrm rot="5400000">
            <a:off x="2152346" y="-628953"/>
            <a:ext cx="5181601" cy="765870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30" name="Google Shape;130;p8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8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8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67"/>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7"/>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20" name="Google Shape;20;p6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6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6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68"/>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68"/>
          <p:cNvSpPr txBox="1"/>
          <p:nvPr>
            <p:ph idx="1" type="body"/>
          </p:nvPr>
        </p:nvSpPr>
        <p:spPr>
          <a:xfrm>
            <a:off x="913795" y="2088319"/>
            <a:ext cx="510600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26" name="Google Shape;26;p68"/>
          <p:cNvSpPr txBox="1"/>
          <p:nvPr>
            <p:ph idx="2" type="body"/>
          </p:nvPr>
        </p:nvSpPr>
        <p:spPr>
          <a:xfrm>
            <a:off x="6173403" y="2088319"/>
            <a:ext cx="509415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27" name="Google Shape;27;p6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6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6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0" name="Shape 30"/>
        <p:cNvGrpSpPr/>
        <p:nvPr/>
      </p:nvGrpSpPr>
      <p:grpSpPr>
        <a:xfrm>
          <a:off x="0" y="0"/>
          <a:ext cx="0" cy="0"/>
          <a:chOff x="0" y="0"/>
          <a:chExt cx="0" cy="0"/>
        </a:xfrm>
      </p:grpSpPr>
      <p:sp>
        <p:nvSpPr>
          <p:cNvPr id="31" name="Google Shape;31;p69"/>
          <p:cNvSpPr txBox="1"/>
          <p:nvPr>
            <p:ph type="title"/>
          </p:nvPr>
        </p:nvSpPr>
        <p:spPr>
          <a:xfrm>
            <a:off x="917228" y="609600"/>
            <a:ext cx="3932237"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69"/>
          <p:cNvSpPr txBox="1"/>
          <p:nvPr>
            <p:ph idx="1" type="body"/>
          </p:nvPr>
        </p:nvSpPr>
        <p:spPr>
          <a:xfrm>
            <a:off x="5078064" y="609600"/>
            <a:ext cx="6189492" cy="5181600"/>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33" name="Google Shape;33;p69"/>
          <p:cNvSpPr txBox="1"/>
          <p:nvPr>
            <p:ph idx="2" type="body"/>
          </p:nvPr>
        </p:nvSpPr>
        <p:spPr>
          <a:xfrm>
            <a:off x="917228" y="2971800"/>
            <a:ext cx="3932237" cy="281939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34" name="Google Shape;34;p6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70"/>
          <p:cNvSpPr txBox="1"/>
          <p:nvPr>
            <p:ph type="title"/>
          </p:nvPr>
        </p:nvSpPr>
        <p:spPr>
          <a:xfrm>
            <a:off x="1229244" y="657226"/>
            <a:ext cx="9733512" cy="285273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400"/>
              <a:buFont typeface="Bookman Old Style"/>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70"/>
          <p:cNvSpPr txBox="1"/>
          <p:nvPr>
            <p:ph idx="1" type="body"/>
          </p:nvPr>
        </p:nvSpPr>
        <p:spPr>
          <a:xfrm>
            <a:off x="1229244" y="3602038"/>
            <a:ext cx="9733512" cy="150018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2400"/>
              <a:buNone/>
              <a:defRPr sz="2400">
                <a:solidFill>
                  <a:schemeClr val="lt1"/>
                </a:solidFill>
              </a:defRPr>
            </a:lvl1pPr>
            <a:lvl2pPr indent="-228600" lvl="1" marL="914400" algn="l">
              <a:lnSpc>
                <a:spcPct val="120000"/>
              </a:lnSpc>
              <a:spcBef>
                <a:spcPts val="500"/>
              </a:spcBef>
              <a:spcAft>
                <a:spcPts val="0"/>
              </a:spcAft>
              <a:buClr>
                <a:schemeClr val="lt1"/>
              </a:buClr>
              <a:buSzPts val="2000"/>
              <a:buNone/>
              <a:defRPr sz="2000">
                <a:solidFill>
                  <a:schemeClr val="lt1"/>
                </a:solidFill>
              </a:defRPr>
            </a:lvl2pPr>
            <a:lvl3pPr indent="-228600" lvl="2" marL="1371600" algn="l">
              <a:lnSpc>
                <a:spcPct val="120000"/>
              </a:lnSpc>
              <a:spcBef>
                <a:spcPts val="500"/>
              </a:spcBef>
              <a:spcAft>
                <a:spcPts val="0"/>
              </a:spcAft>
              <a:buClr>
                <a:schemeClr val="lt1"/>
              </a:buClr>
              <a:buSzPts val="1800"/>
              <a:buNone/>
              <a:defRPr sz="1800">
                <a:solidFill>
                  <a:schemeClr val="lt1"/>
                </a:solidFill>
              </a:defRPr>
            </a:lvl3pPr>
            <a:lvl4pPr indent="-228600" lvl="3" marL="1828800" algn="l">
              <a:lnSpc>
                <a:spcPct val="120000"/>
              </a:lnSpc>
              <a:spcBef>
                <a:spcPts val="500"/>
              </a:spcBef>
              <a:spcAft>
                <a:spcPts val="0"/>
              </a:spcAft>
              <a:buClr>
                <a:schemeClr val="lt1"/>
              </a:buClr>
              <a:buSzPts val="1600"/>
              <a:buNone/>
              <a:defRPr sz="1600">
                <a:solidFill>
                  <a:schemeClr val="lt1"/>
                </a:solidFill>
              </a:defRPr>
            </a:lvl4pPr>
            <a:lvl5pPr indent="-228600" lvl="4" marL="2286000" algn="l">
              <a:lnSpc>
                <a:spcPct val="120000"/>
              </a:lnSpc>
              <a:spcBef>
                <a:spcPts val="500"/>
              </a:spcBef>
              <a:spcAft>
                <a:spcPts val="0"/>
              </a:spcAft>
              <a:buClr>
                <a:schemeClr val="lt1"/>
              </a:buClr>
              <a:buSzPts val="1600"/>
              <a:buNone/>
              <a:defRPr sz="1600">
                <a:solidFill>
                  <a:schemeClr val="lt1"/>
                </a:solidFill>
              </a:defRPr>
            </a:lvl5pPr>
            <a:lvl6pPr indent="-228600" lvl="5" marL="2743200" algn="l">
              <a:lnSpc>
                <a:spcPct val="120000"/>
              </a:lnSpc>
              <a:spcBef>
                <a:spcPts val="500"/>
              </a:spcBef>
              <a:spcAft>
                <a:spcPts val="0"/>
              </a:spcAft>
              <a:buClr>
                <a:schemeClr val="lt1"/>
              </a:buClr>
              <a:buSzPts val="1600"/>
              <a:buNone/>
              <a:defRPr sz="1600">
                <a:solidFill>
                  <a:schemeClr val="lt1"/>
                </a:solidFill>
              </a:defRPr>
            </a:lvl6pPr>
            <a:lvl7pPr indent="-228600" lvl="6" marL="3200400" algn="l">
              <a:lnSpc>
                <a:spcPct val="120000"/>
              </a:lnSpc>
              <a:spcBef>
                <a:spcPts val="500"/>
              </a:spcBef>
              <a:spcAft>
                <a:spcPts val="0"/>
              </a:spcAft>
              <a:buClr>
                <a:schemeClr val="lt1"/>
              </a:buClr>
              <a:buSzPts val="1600"/>
              <a:buNone/>
              <a:defRPr sz="1600">
                <a:solidFill>
                  <a:schemeClr val="lt1"/>
                </a:solidFill>
              </a:defRPr>
            </a:lvl7pPr>
            <a:lvl8pPr indent="-228600" lvl="7" marL="3657600" algn="l">
              <a:lnSpc>
                <a:spcPct val="120000"/>
              </a:lnSpc>
              <a:spcBef>
                <a:spcPts val="500"/>
              </a:spcBef>
              <a:spcAft>
                <a:spcPts val="0"/>
              </a:spcAft>
              <a:buClr>
                <a:schemeClr val="lt1"/>
              </a:buClr>
              <a:buSzPts val="1600"/>
              <a:buNone/>
              <a:defRPr sz="1600">
                <a:solidFill>
                  <a:schemeClr val="lt1"/>
                </a:solidFill>
              </a:defRPr>
            </a:lvl8pPr>
            <a:lvl9pPr indent="-228600" lvl="8" marL="4114800" algn="l">
              <a:lnSpc>
                <a:spcPct val="120000"/>
              </a:lnSpc>
              <a:spcBef>
                <a:spcPts val="500"/>
              </a:spcBef>
              <a:spcAft>
                <a:spcPts val="0"/>
              </a:spcAft>
              <a:buClr>
                <a:schemeClr val="lt1"/>
              </a:buClr>
              <a:buSzPts val="1600"/>
              <a:buNone/>
              <a:defRPr sz="1600">
                <a:solidFill>
                  <a:schemeClr val="lt1"/>
                </a:solidFill>
              </a:defRPr>
            </a:lvl9pPr>
          </a:lstStyle>
          <a:p/>
        </p:txBody>
      </p:sp>
      <p:sp>
        <p:nvSpPr>
          <p:cNvPr id="40" name="Google Shape;40;p7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7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7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71"/>
          <p:cNvSpPr txBox="1"/>
          <p:nvPr>
            <p:ph type="title"/>
          </p:nvPr>
        </p:nvSpPr>
        <p:spPr>
          <a:xfrm>
            <a:off x="913795" y="609600"/>
            <a:ext cx="10353761"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71"/>
          <p:cNvSpPr txBox="1"/>
          <p:nvPr>
            <p:ph idx="1" type="body"/>
          </p:nvPr>
        </p:nvSpPr>
        <p:spPr>
          <a:xfrm>
            <a:off x="1141804" y="2088320"/>
            <a:ext cx="4879199"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46" name="Google Shape;46;p71"/>
          <p:cNvSpPr txBox="1"/>
          <p:nvPr>
            <p:ph idx="2" type="body"/>
          </p:nvPr>
        </p:nvSpPr>
        <p:spPr>
          <a:xfrm>
            <a:off x="913795" y="2912232"/>
            <a:ext cx="5107208"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7" name="Google Shape;47;p71"/>
          <p:cNvSpPr txBox="1"/>
          <p:nvPr>
            <p:ph idx="3" type="body"/>
          </p:nvPr>
        </p:nvSpPr>
        <p:spPr>
          <a:xfrm>
            <a:off x="6402003" y="2088320"/>
            <a:ext cx="486555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48" name="Google Shape;48;p71"/>
          <p:cNvSpPr txBox="1"/>
          <p:nvPr>
            <p:ph idx="4" type="body"/>
          </p:nvPr>
        </p:nvSpPr>
        <p:spPr>
          <a:xfrm>
            <a:off x="6172200" y="2912232"/>
            <a:ext cx="5095357"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9" name="Google Shape;49;p7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72"/>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7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7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74"/>
          <p:cNvSpPr txBox="1"/>
          <p:nvPr>
            <p:ph type="title"/>
          </p:nvPr>
        </p:nvSpPr>
        <p:spPr>
          <a:xfrm>
            <a:off x="917227" y="609600"/>
            <a:ext cx="5929773"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74"/>
          <p:cNvSpPr/>
          <p:nvPr>
            <p:ph idx="2" type="pic"/>
          </p:nvPr>
        </p:nvSpPr>
        <p:spPr>
          <a:xfrm>
            <a:off x="7424804" y="758881"/>
            <a:ext cx="3255356" cy="4883038"/>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64" name="Google Shape;64;p74"/>
          <p:cNvSpPr txBox="1"/>
          <p:nvPr>
            <p:ph idx="1" type="body"/>
          </p:nvPr>
        </p:nvSpPr>
        <p:spPr>
          <a:xfrm>
            <a:off x="913794" y="2971800"/>
            <a:ext cx="5934950" cy="281940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65" name="Google Shape;65;p7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7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7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65"/>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3400"/>
              <a:buFont typeface="Bookman Old Style"/>
              <a:buNone/>
              <a:defRPr b="1" i="0" sz="3400" u="none" cap="none" strike="noStrik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65"/>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1pPr>
            <a:lvl2pPr indent="-342900" lvl="1" marL="914400" marR="0" rtl="0" algn="l">
              <a:lnSpc>
                <a:spcPct val="120000"/>
              </a:lnSpc>
              <a:spcBef>
                <a:spcPts val="500"/>
              </a:spcBef>
              <a:spcAft>
                <a:spcPts val="0"/>
              </a:spcAft>
              <a:buClr>
                <a:schemeClr val="lt1"/>
              </a:buClr>
              <a:buSzPts val="1800"/>
              <a:buFont typeface="Arial"/>
              <a:buChar char="•"/>
              <a:defRPr b="0" i="0" sz="1800" u="none" cap="none" strike="noStrike">
                <a:solidFill>
                  <a:schemeClr val="lt1"/>
                </a:solidFill>
                <a:latin typeface="Rockwell"/>
                <a:ea typeface="Rockwell"/>
                <a:cs typeface="Rockwell"/>
                <a:sym typeface="Rockwell"/>
              </a:defRPr>
            </a:lvl2pPr>
            <a:lvl3pPr indent="-330200" lvl="2" marL="1371600" marR="0" rtl="0" algn="l">
              <a:lnSpc>
                <a:spcPct val="120000"/>
              </a:lnSpc>
              <a:spcBef>
                <a:spcPts val="500"/>
              </a:spcBef>
              <a:spcAft>
                <a:spcPts val="0"/>
              </a:spcAft>
              <a:buClr>
                <a:schemeClr val="lt1"/>
              </a:buClr>
              <a:buSzPts val="1600"/>
              <a:buFont typeface="Arial"/>
              <a:buChar char="•"/>
              <a:defRPr b="0" i="0" sz="1600" u="none" cap="none" strike="noStrike">
                <a:solidFill>
                  <a:schemeClr val="lt1"/>
                </a:solidFill>
                <a:latin typeface="Rockwell"/>
                <a:ea typeface="Rockwell"/>
                <a:cs typeface="Rockwell"/>
                <a:sym typeface="Rockwell"/>
              </a:defRPr>
            </a:lvl3pPr>
            <a:lvl4pPr indent="-317500" lvl="3" marL="18288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Rockwell"/>
                <a:ea typeface="Rockwell"/>
                <a:cs typeface="Rockwell"/>
                <a:sym typeface="Rockwell"/>
              </a:defRPr>
            </a:lvl4pPr>
            <a:lvl5pPr indent="-304800" lvl="4" marL="22860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5pPr>
            <a:lvl6pPr indent="-304800" lvl="5" marL="27432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6pPr>
            <a:lvl7pPr indent="-304800" lvl="6" marL="32004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7pPr>
            <a:lvl8pPr indent="-304800" lvl="7" marL="36576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8pPr>
            <a:lvl9pPr indent="-304800" lvl="8" marL="41148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9pPr>
          </a:lstStyle>
          <a:p/>
        </p:txBody>
      </p:sp>
      <p:sp>
        <p:nvSpPr>
          <p:cNvPr id="8" name="Google Shape;8;p6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9" name="Google Shape;9;p6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0" name="Google Shape;10;p6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Rockwell"/>
                <a:ea typeface="Rockwell"/>
                <a:cs typeface="Rockwell"/>
                <a:sym typeface="Rockwell"/>
              </a:defRPr>
            </a:lvl1pPr>
            <a:lvl2pPr indent="0" lvl="1" marL="0" marR="0" rtl="0" algn="r">
              <a:spcBef>
                <a:spcPts val="0"/>
              </a:spcBef>
              <a:buNone/>
              <a:defRPr b="0" i="0" sz="1000" u="none" cap="none" strike="noStrike">
                <a:solidFill>
                  <a:schemeClr val="lt1"/>
                </a:solidFill>
                <a:latin typeface="Rockwell"/>
                <a:ea typeface="Rockwell"/>
                <a:cs typeface="Rockwell"/>
                <a:sym typeface="Rockwell"/>
              </a:defRPr>
            </a:lvl2pPr>
            <a:lvl3pPr indent="0" lvl="2" marL="0" marR="0" rtl="0" algn="r">
              <a:spcBef>
                <a:spcPts val="0"/>
              </a:spcBef>
              <a:buNone/>
              <a:defRPr b="0" i="0" sz="1000" u="none" cap="none" strike="noStrike">
                <a:solidFill>
                  <a:schemeClr val="lt1"/>
                </a:solidFill>
                <a:latin typeface="Rockwell"/>
                <a:ea typeface="Rockwell"/>
                <a:cs typeface="Rockwell"/>
                <a:sym typeface="Rockwell"/>
              </a:defRPr>
            </a:lvl3pPr>
            <a:lvl4pPr indent="0" lvl="3" marL="0" marR="0" rtl="0" algn="r">
              <a:spcBef>
                <a:spcPts val="0"/>
              </a:spcBef>
              <a:buNone/>
              <a:defRPr b="0" i="0" sz="1000" u="none" cap="none" strike="noStrike">
                <a:solidFill>
                  <a:schemeClr val="lt1"/>
                </a:solidFill>
                <a:latin typeface="Rockwell"/>
                <a:ea typeface="Rockwell"/>
                <a:cs typeface="Rockwell"/>
                <a:sym typeface="Rockwell"/>
              </a:defRPr>
            </a:lvl4pPr>
            <a:lvl5pPr indent="0" lvl="4" marL="0" marR="0" rtl="0" algn="r">
              <a:spcBef>
                <a:spcPts val="0"/>
              </a:spcBef>
              <a:buNone/>
              <a:defRPr b="0" i="0" sz="1000" u="none" cap="none" strike="noStrike">
                <a:solidFill>
                  <a:schemeClr val="lt1"/>
                </a:solidFill>
                <a:latin typeface="Rockwell"/>
                <a:ea typeface="Rockwell"/>
                <a:cs typeface="Rockwell"/>
                <a:sym typeface="Rockwell"/>
              </a:defRPr>
            </a:lvl5pPr>
            <a:lvl6pPr indent="0" lvl="5" marL="0" marR="0" rtl="0" algn="r">
              <a:spcBef>
                <a:spcPts val="0"/>
              </a:spcBef>
              <a:buNone/>
              <a:defRPr b="0" i="0" sz="1000" u="none" cap="none" strike="noStrike">
                <a:solidFill>
                  <a:schemeClr val="lt1"/>
                </a:solidFill>
                <a:latin typeface="Rockwell"/>
                <a:ea typeface="Rockwell"/>
                <a:cs typeface="Rockwell"/>
                <a:sym typeface="Rockwell"/>
              </a:defRPr>
            </a:lvl6pPr>
            <a:lvl7pPr indent="0" lvl="6" marL="0" marR="0" rtl="0" algn="r">
              <a:spcBef>
                <a:spcPts val="0"/>
              </a:spcBef>
              <a:buNone/>
              <a:defRPr b="0" i="0" sz="1000" u="none" cap="none" strike="noStrike">
                <a:solidFill>
                  <a:schemeClr val="lt1"/>
                </a:solidFill>
                <a:latin typeface="Rockwell"/>
                <a:ea typeface="Rockwell"/>
                <a:cs typeface="Rockwell"/>
                <a:sym typeface="Rockwell"/>
              </a:defRPr>
            </a:lvl7pPr>
            <a:lvl8pPr indent="0" lvl="7" marL="0" marR="0" rtl="0" algn="r">
              <a:spcBef>
                <a:spcPts val="0"/>
              </a:spcBef>
              <a:buNone/>
              <a:defRPr b="0" i="0" sz="1000" u="none" cap="none" strike="noStrike">
                <a:solidFill>
                  <a:schemeClr val="lt1"/>
                </a:solidFill>
                <a:latin typeface="Rockwell"/>
                <a:ea typeface="Rockwell"/>
                <a:cs typeface="Rockwell"/>
                <a:sym typeface="Rockwell"/>
              </a:defRPr>
            </a:lvl8pPr>
            <a:lvl9pPr indent="0" lvl="8" marL="0" marR="0" rtl="0" algn="r">
              <a:spcBef>
                <a:spcPts val="0"/>
              </a:spcBef>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drive.google.com/file/d/1PMn448aYTaJx3LGG_u45oTIYRR07iY1t/view?usp=sharing&amp;authuser=0" TargetMode="External"/><Relationship Id="rId4" Type="http://schemas.openxmlformats.org/officeDocument/2006/relationships/hyperlink" Target="https://smallseotools.com/plagiarism-checker/" TargetMode="External"/><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kauveryhospital.com/centers-of-excellence-and-specialties/heart-and-lung-transplan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kauveryhospital.com/sitemap.xml" TargetMode="External"/><Relationship Id="rId4" Type="http://schemas.openxmlformats.org/officeDocument/2006/relationships/hyperlink" Target="https://www.kauveryhospital.com/sitemap.x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rive.google.com/file/d/1U6tbXjVWSWQLqcOfpbgVokIqyWNwBpfU/view?usp=sharing&amp;authuser=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drive.google.com/file/d/1xFby-M_sos_Q1ozucPGOf05WpR8TrUwe/view?usp=sharing" TargetMode="External"/><Relationship Id="rId4" Type="http://schemas.openxmlformats.org/officeDocument/2006/relationships/hyperlink" Target="https://drive.google.com/file/d/1IMRnORDYA5uTXhE7-yYLpNJeKdNy-CKH/view?usp=sharing&amp;authuser=0" TargetMode="External"/><Relationship Id="rId5" Type="http://schemas.openxmlformats.org/officeDocument/2006/relationships/hyperlink" Target="https://backlinko.com/tools/backlink-checker" TargetMode="External"/><Relationship Id="rId6" Type="http://schemas.openxmlformats.org/officeDocument/2006/relationships/hyperlink" Target="https://www.semrush.com/analytics/backlinks/?irclickid=SI8xr-yB:xyKT5mQqa2MazcEUkCyUB0hqQkAWI0&amp;utm_source=affiliate&amp;utm_Medium=impact&amp;utm_campaign=393581&amp;utm_terms=&amp;utm_content=&amp;irgwc=1&amp;utm_medium=impact&amp;utm_ter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kauveryhospital.com/robots.txt" TargetMode="External"/><Relationship Id="rId4" Type="http://schemas.openxmlformats.org/officeDocument/2006/relationships/hyperlink" Target="https://www.kauveryhospital.com/robots.txt" TargetMode="External"/><Relationship Id="rId5"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kauveryhospital.com/sitemap.xml" TargetMode="External"/><Relationship Id="rId4" Type="http://schemas.openxmlformats.org/officeDocument/2006/relationships/hyperlink" Target="https://www.kauveryhospital.com/sitemap.xml" TargetMode="External"/><Relationship Id="rId5"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smallseotools.com/plagiarism-checker/" TargetMode="External"/><Relationship Id="rId4" Type="http://schemas.openxmlformats.org/officeDocument/2006/relationships/hyperlink" Target="https://drive.google.com/file/d/1PMn448aYTaJx3LGG_u45oTIYRR07iY1t/view?usp=sharing&amp;authuser=0" TargetMode="External"/><Relationship Id="rId5"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www.kauveryhospital.com/centers-of-excellence-and-specialties/heart-and-lung-transplant/"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www.deadlinkchecker.com/" TargetMode="External"/><Relationship Id="rId4" Type="http://schemas.openxmlformats.org/officeDocument/2006/relationships/hyperlink" Target="https://drive.google.com/file/d/1p_0nAfnln2oUAwH_gu9UCeLxUP0tL1F0/view?usp=sharing&amp;authuser=0"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3.png"/><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pagespeed.web.dev/analysis/https-www-kauveryhospital-com/6zud8qddu2?form_factor=desktop&amp;category=performance&amp;category=accessibility&amp;category=best-practices&amp;category=seo&amp;hl=en-US&amp;utm_source=lh-chrome-ext" TargetMode="External"/><Relationship Id="rId4" Type="http://schemas.openxmlformats.org/officeDocument/2006/relationships/hyperlink" Target="https://drive.google.com/file/d/1z36v_n5bod53uzaWO4vmyTGRq5vxYyN7/view?usp=sharing&amp;authuser=0" TargetMode="External"/><Relationship Id="rId5" Type="http://schemas.openxmlformats.org/officeDocument/2006/relationships/hyperlink" Target="https://drive.google.com/file/d/1ZHKL-YH6GDWMCLhWXPyTGoO5O_9j4_yc/view?usp=sharing&amp;authuser=0" TargetMode="External"/><Relationship Id="rId6" Type="http://schemas.openxmlformats.org/officeDocument/2006/relationships/hyperlink" Target="https://chromewebstore.google.com/detail/lighthouse/blipmdconlkpinefehnmjammfjpmpbjk?hl=en&amp;authuser=0"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pagespeed.web.dev/analysis/https-www-kauveryhospital-com/6zud8qddu2?form_factor=desktop&amp;category=performance&amp;category=accessibility&amp;category=best-practices&amp;category=seo&amp;hl=en-US&amp;utm_source=lh-chrome-ext" TargetMode="External"/><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
          <p:cNvSpPr txBox="1"/>
          <p:nvPr>
            <p:ph type="ctrTitle"/>
          </p:nvPr>
        </p:nvSpPr>
        <p:spPr>
          <a:xfrm>
            <a:off x="1595269" y="1122363"/>
            <a:ext cx="9001462"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Bookman Old Style"/>
              <a:buNone/>
            </a:pPr>
            <a:r>
              <a:rPr lang="en-US"/>
              <a:t>ON-PAGE SEO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0"/>
          <p:cNvSpPr txBox="1"/>
          <p:nvPr>
            <p:ph idx="1" type="body"/>
          </p:nvPr>
        </p:nvSpPr>
        <p:spPr>
          <a:xfrm>
            <a:off x="161214" y="174811"/>
            <a:ext cx="11798158" cy="6611471"/>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20000"/>
              </a:lnSpc>
              <a:spcBef>
                <a:spcPts val="0"/>
              </a:spcBef>
              <a:spcAft>
                <a:spcPts val="0"/>
              </a:spcAft>
              <a:buClr>
                <a:schemeClr val="lt2"/>
              </a:buClr>
              <a:buSzPct val="100000"/>
              <a:buNone/>
            </a:pPr>
            <a:r>
              <a:rPr b="1" lang="en-US" sz="3300">
                <a:solidFill>
                  <a:schemeClr val="lt2"/>
                </a:solidFill>
                <a:latin typeface="Times New Roman"/>
                <a:ea typeface="Times New Roman"/>
                <a:cs typeface="Times New Roman"/>
                <a:sym typeface="Times New Roman"/>
              </a:rPr>
              <a:t>Meta Tags and H1 to H6 Tags with Meta Tag Descriptions</a:t>
            </a:r>
            <a:r>
              <a:rPr b="1" i="0" lang="en-US" sz="3300">
                <a:solidFill>
                  <a:schemeClr val="lt2"/>
                </a:solidFill>
                <a:latin typeface="Times New Roman"/>
                <a:ea typeface="Times New Roman"/>
                <a:cs typeface="Times New Roman"/>
                <a:sym typeface="Times New Roman"/>
              </a:rPr>
              <a:t>:</a:t>
            </a:r>
            <a:endParaRPr b="1" i="0" sz="2800">
              <a:solidFill>
                <a:srgbClr val="E8EAED"/>
              </a:solidFill>
              <a:latin typeface="Times New Roman"/>
              <a:ea typeface="Times New Roman"/>
              <a:cs typeface="Times New Roman"/>
              <a:sym typeface="Times New Roman"/>
            </a:endParaRPr>
          </a:p>
          <a:p>
            <a:pPr indent="-228600" lvl="0" marL="228600" rtl="0" algn="l">
              <a:lnSpc>
                <a:spcPct val="120000"/>
              </a:lnSpc>
              <a:spcBef>
                <a:spcPts val="1000"/>
              </a:spcBef>
              <a:spcAft>
                <a:spcPts val="0"/>
              </a:spcAft>
              <a:buClr>
                <a:schemeClr val="lt1"/>
              </a:buClr>
              <a:buSzPct val="100000"/>
              <a:buFont typeface="Noto Sans Symbols"/>
              <a:buChar char="❖"/>
            </a:pPr>
            <a:r>
              <a:rPr lang="en-US">
                <a:latin typeface="Times New Roman"/>
                <a:ea typeface="Times New Roman"/>
                <a:cs typeface="Times New Roman"/>
                <a:sym typeface="Times New Roman"/>
              </a:rPr>
              <a:t>Meta tags and H1 to H6 tags are essential components for on-page SEO. Meta tags provide information about the content of a webpage to search engines, while H1 to H6 tags structure the content, making it easier for both users and search engines to understand the hierarchy and importance of different sections.</a:t>
            </a:r>
            <a:endParaRPr b="1" i="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ct val="100000"/>
              <a:buNone/>
            </a:pPr>
            <a:r>
              <a:rPr b="1" i="0" lang="en-US" sz="3200">
                <a:solidFill>
                  <a:srgbClr val="E8EAED"/>
                </a:solidFill>
                <a:latin typeface="Times New Roman"/>
                <a:ea typeface="Times New Roman"/>
                <a:cs typeface="Times New Roman"/>
                <a:sym typeface="Times New Roman"/>
              </a:rPr>
              <a:t>Key Factor to consider:</a:t>
            </a:r>
            <a:endParaRPr/>
          </a:p>
          <a:p>
            <a:pPr indent="0" lvl="0" marL="0" rtl="0" algn="l">
              <a:lnSpc>
                <a:spcPct val="120000"/>
              </a:lnSpc>
              <a:spcBef>
                <a:spcPts val="1000"/>
              </a:spcBef>
              <a:spcAft>
                <a:spcPts val="0"/>
              </a:spcAft>
              <a:buClr>
                <a:schemeClr val="lt1"/>
              </a:buClr>
              <a:buSzPct val="100000"/>
              <a:buNone/>
            </a:pPr>
            <a:r>
              <a:rPr lang="en-US" sz="2300" u="sng">
                <a:latin typeface="Times New Roman"/>
                <a:ea typeface="Times New Roman"/>
                <a:cs typeface="Times New Roman"/>
                <a:sym typeface="Times New Roman"/>
              </a:rPr>
              <a:t>Meta Tags Overview:</a:t>
            </a:r>
            <a:endParaRPr/>
          </a:p>
          <a:p>
            <a:pPr indent="-228600" lvl="0" marL="228600" rtl="0" algn="l">
              <a:lnSpc>
                <a:spcPct val="120000"/>
              </a:lnSpc>
              <a:spcBef>
                <a:spcPts val="1000"/>
              </a:spcBef>
              <a:spcAft>
                <a:spcPts val="0"/>
              </a:spcAft>
              <a:buClr>
                <a:schemeClr val="lt1"/>
              </a:buClr>
              <a:buSzPct val="100000"/>
              <a:buChar char="•"/>
            </a:pPr>
            <a:r>
              <a:rPr lang="en-US">
                <a:latin typeface="Times New Roman"/>
                <a:ea typeface="Times New Roman"/>
                <a:cs typeface="Times New Roman"/>
                <a:sym typeface="Times New Roman"/>
              </a:rPr>
              <a:t>Definition of meta tags and their role in SEO.</a:t>
            </a:r>
            <a:endParaRPr/>
          </a:p>
          <a:p>
            <a:pPr indent="-228600" lvl="0" marL="228600" rtl="0" algn="l">
              <a:lnSpc>
                <a:spcPct val="120000"/>
              </a:lnSpc>
              <a:spcBef>
                <a:spcPts val="1000"/>
              </a:spcBef>
              <a:spcAft>
                <a:spcPts val="0"/>
              </a:spcAft>
              <a:buClr>
                <a:schemeClr val="lt1"/>
              </a:buClr>
              <a:buSzPct val="100000"/>
              <a:buChar char="•"/>
            </a:pPr>
            <a:r>
              <a:rPr lang="en-US">
                <a:latin typeface="Times New Roman"/>
                <a:ea typeface="Times New Roman"/>
                <a:cs typeface="Times New Roman"/>
                <a:sym typeface="Times New Roman"/>
              </a:rPr>
              <a:t>Importance of the "title" meta tag for search ranking.</a:t>
            </a:r>
            <a:endParaRPr/>
          </a:p>
          <a:p>
            <a:pPr indent="-228600" lvl="0" marL="228600" rtl="0" algn="l">
              <a:lnSpc>
                <a:spcPct val="120000"/>
              </a:lnSpc>
              <a:spcBef>
                <a:spcPts val="1000"/>
              </a:spcBef>
              <a:spcAft>
                <a:spcPts val="0"/>
              </a:spcAft>
              <a:buClr>
                <a:schemeClr val="lt1"/>
              </a:buClr>
              <a:buSzPct val="100000"/>
              <a:buChar char="•"/>
            </a:pPr>
            <a:r>
              <a:rPr lang="en-US">
                <a:latin typeface="Times New Roman"/>
                <a:ea typeface="Times New Roman"/>
                <a:cs typeface="Times New Roman"/>
                <a:sym typeface="Times New Roman"/>
              </a:rPr>
              <a:t>Role of the "description" meta tag in influencing click-through rates (CTR).</a:t>
            </a:r>
            <a:endParaRPr/>
          </a:p>
          <a:p>
            <a:pPr indent="0" lvl="0" marL="0" rtl="0" algn="l">
              <a:lnSpc>
                <a:spcPct val="120000"/>
              </a:lnSpc>
              <a:spcBef>
                <a:spcPts val="1000"/>
              </a:spcBef>
              <a:spcAft>
                <a:spcPts val="0"/>
              </a:spcAft>
              <a:buClr>
                <a:schemeClr val="lt1"/>
              </a:buClr>
              <a:buSzPct val="100000"/>
              <a:buNone/>
            </a:pPr>
            <a:r>
              <a:rPr lang="en-US" sz="2300" u="sng">
                <a:latin typeface="Times New Roman"/>
                <a:ea typeface="Times New Roman"/>
                <a:cs typeface="Times New Roman"/>
                <a:sym typeface="Times New Roman"/>
              </a:rPr>
              <a:t>Types of Meta Tags:</a:t>
            </a:r>
            <a:endParaRPr/>
          </a:p>
          <a:p>
            <a:pPr indent="-228600" lvl="0" marL="228600" rtl="0" algn="l">
              <a:lnSpc>
                <a:spcPct val="120000"/>
              </a:lnSpc>
              <a:spcBef>
                <a:spcPts val="1000"/>
              </a:spcBef>
              <a:spcAft>
                <a:spcPts val="0"/>
              </a:spcAft>
              <a:buClr>
                <a:schemeClr val="lt1"/>
              </a:buClr>
              <a:buSzPct val="100000"/>
              <a:buChar char="•"/>
            </a:pPr>
            <a:r>
              <a:rPr lang="en-US" sz="2000">
                <a:latin typeface="Times New Roman"/>
                <a:ea typeface="Times New Roman"/>
                <a:cs typeface="Times New Roman"/>
                <a:sym typeface="Times New Roman"/>
              </a:rPr>
              <a:t>Title Tag: Key for search ranking, should be concise and keyword-rich.</a:t>
            </a:r>
            <a:endParaRPr/>
          </a:p>
          <a:p>
            <a:pPr indent="-228600" lvl="0" marL="228600" rtl="0" algn="l">
              <a:lnSpc>
                <a:spcPct val="120000"/>
              </a:lnSpc>
              <a:spcBef>
                <a:spcPts val="1000"/>
              </a:spcBef>
              <a:spcAft>
                <a:spcPts val="0"/>
              </a:spcAft>
              <a:buClr>
                <a:schemeClr val="lt1"/>
              </a:buClr>
              <a:buSzPct val="100000"/>
              <a:buChar char="•"/>
            </a:pPr>
            <a:r>
              <a:rPr lang="en-US" sz="2000">
                <a:latin typeface="Times New Roman"/>
                <a:ea typeface="Times New Roman"/>
                <a:cs typeface="Times New Roman"/>
                <a:sym typeface="Times New Roman"/>
              </a:rPr>
              <a:t>Description Tag: Summarizes the page content, used for user engagement.</a:t>
            </a:r>
            <a:endParaRPr/>
          </a:p>
          <a:p>
            <a:pPr indent="-228600" lvl="0" marL="228600" rtl="0" algn="l">
              <a:lnSpc>
                <a:spcPct val="120000"/>
              </a:lnSpc>
              <a:spcBef>
                <a:spcPts val="1000"/>
              </a:spcBef>
              <a:spcAft>
                <a:spcPts val="0"/>
              </a:spcAft>
              <a:buClr>
                <a:schemeClr val="lt1"/>
              </a:buClr>
              <a:buSzPct val="100000"/>
              <a:buChar char="•"/>
            </a:pPr>
            <a:r>
              <a:rPr lang="en-US" sz="2000">
                <a:latin typeface="Times New Roman"/>
                <a:ea typeface="Times New Roman"/>
                <a:cs typeface="Times New Roman"/>
                <a:sym typeface="Times New Roman"/>
              </a:rPr>
              <a:t>Robots Tag: Provides instructions to search engines (e.g., "noindex", "nofollow").</a:t>
            </a:r>
            <a:endParaRPr/>
          </a:p>
          <a:p>
            <a:pPr indent="-228600" lvl="0" marL="228600" rtl="0" algn="l">
              <a:lnSpc>
                <a:spcPct val="120000"/>
              </a:lnSpc>
              <a:spcBef>
                <a:spcPts val="1000"/>
              </a:spcBef>
              <a:spcAft>
                <a:spcPts val="0"/>
              </a:spcAft>
              <a:buClr>
                <a:schemeClr val="lt1"/>
              </a:buClr>
              <a:buSzPct val="100000"/>
              <a:buChar char="•"/>
            </a:pPr>
            <a:r>
              <a:rPr lang="en-US" sz="2000">
                <a:latin typeface="Times New Roman"/>
                <a:ea typeface="Times New Roman"/>
                <a:cs typeface="Times New Roman"/>
                <a:sym typeface="Times New Roman"/>
              </a:rPr>
              <a:t>Viewport Tag: Optimizes the webpage for mobile devices.</a:t>
            </a:r>
            <a:endParaRPr/>
          </a:p>
          <a:p>
            <a:pPr indent="-111125" lvl="0" marL="228600" rtl="0" algn="l">
              <a:lnSpc>
                <a:spcPct val="120000"/>
              </a:lnSpc>
              <a:spcBef>
                <a:spcPts val="1000"/>
              </a:spcBef>
              <a:spcAft>
                <a:spcPts val="0"/>
              </a:spcAft>
              <a:buClr>
                <a:schemeClr val="lt1"/>
              </a:buClr>
              <a:buSzPct val="100000"/>
              <a:buNone/>
            </a:pPr>
            <a:r>
              <a:t/>
            </a:r>
            <a:endParaRPr>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sz="2800">
              <a:latin typeface="Times New Roman"/>
              <a:ea typeface="Times New Roman"/>
              <a:cs typeface="Times New Roman"/>
              <a:sym typeface="Times New Roman"/>
            </a:endParaRPr>
          </a:p>
        </p:txBody>
      </p:sp>
      <p:sp>
        <p:nvSpPr>
          <p:cNvPr id="191" name="Google Shape;191;p10"/>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1"/>
          <p:cNvSpPr txBox="1"/>
          <p:nvPr>
            <p:ph idx="1" type="body"/>
          </p:nvPr>
        </p:nvSpPr>
        <p:spPr>
          <a:xfrm>
            <a:off x="196921" y="251459"/>
            <a:ext cx="11726744" cy="6355081"/>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2300"/>
              <a:buNone/>
            </a:pPr>
            <a:r>
              <a:rPr lang="en-US" sz="2300" u="sng">
                <a:latin typeface="Times New Roman"/>
                <a:ea typeface="Times New Roman"/>
                <a:cs typeface="Times New Roman"/>
                <a:sym typeface="Times New Roman"/>
              </a:rPr>
              <a:t>H1 to H6 Tags Overview:</a:t>
            </a:r>
            <a:endParaRPr/>
          </a:p>
          <a:p>
            <a:pPr indent="-228600" lvl="0" marL="228600" rtl="0" algn="l">
              <a:lnSpc>
                <a:spcPct val="120000"/>
              </a:lnSpc>
              <a:spcBef>
                <a:spcPts val="1000"/>
              </a:spcBef>
              <a:spcAft>
                <a:spcPts val="0"/>
              </a:spcAft>
              <a:buClr>
                <a:schemeClr val="lt1"/>
              </a:buClr>
              <a:buSzPts val="2100"/>
              <a:buChar char="•"/>
            </a:pPr>
            <a:r>
              <a:rPr lang="en-US" sz="2100">
                <a:latin typeface="Times New Roman"/>
                <a:ea typeface="Times New Roman"/>
                <a:cs typeface="Times New Roman"/>
                <a:sym typeface="Times New Roman"/>
              </a:rPr>
              <a:t>Importance of heading tags (H1 to H6) for content structuring.</a:t>
            </a:r>
            <a:endParaRPr/>
          </a:p>
          <a:p>
            <a:pPr indent="-228600" lvl="0" marL="228600" rtl="0" algn="l">
              <a:lnSpc>
                <a:spcPct val="120000"/>
              </a:lnSpc>
              <a:spcBef>
                <a:spcPts val="1000"/>
              </a:spcBef>
              <a:spcAft>
                <a:spcPts val="0"/>
              </a:spcAft>
              <a:buClr>
                <a:schemeClr val="lt1"/>
              </a:buClr>
              <a:buSzPts val="2100"/>
              <a:buChar char="•"/>
            </a:pPr>
            <a:r>
              <a:rPr lang="en-US" sz="2100">
                <a:latin typeface="Times New Roman"/>
                <a:ea typeface="Times New Roman"/>
                <a:cs typeface="Times New Roman"/>
                <a:sym typeface="Times New Roman"/>
              </a:rPr>
              <a:t>How H1 acts as the primary headline, signaling the main topic to search engines.</a:t>
            </a:r>
            <a:endParaRPr/>
          </a:p>
          <a:p>
            <a:pPr indent="-228600" lvl="0" marL="228600" rtl="0" algn="l">
              <a:lnSpc>
                <a:spcPct val="120000"/>
              </a:lnSpc>
              <a:spcBef>
                <a:spcPts val="1000"/>
              </a:spcBef>
              <a:spcAft>
                <a:spcPts val="0"/>
              </a:spcAft>
              <a:buClr>
                <a:schemeClr val="lt1"/>
              </a:buClr>
              <a:buSzPts val="2100"/>
              <a:buChar char="•"/>
            </a:pPr>
            <a:r>
              <a:rPr lang="en-US" sz="2100">
                <a:latin typeface="Times New Roman"/>
                <a:ea typeface="Times New Roman"/>
                <a:cs typeface="Times New Roman"/>
                <a:sym typeface="Times New Roman"/>
              </a:rPr>
              <a:t>The use of H2 to H6 tags for subheadings and content hierarchy.</a:t>
            </a:r>
            <a:endParaRPr/>
          </a:p>
          <a:p>
            <a:pPr indent="0" lvl="0" marL="0" rtl="0" algn="l">
              <a:lnSpc>
                <a:spcPct val="120000"/>
              </a:lnSpc>
              <a:spcBef>
                <a:spcPts val="1000"/>
              </a:spcBef>
              <a:spcAft>
                <a:spcPts val="0"/>
              </a:spcAft>
              <a:buClr>
                <a:schemeClr val="lt1"/>
              </a:buClr>
              <a:buSzPts val="2300"/>
              <a:buNone/>
            </a:pPr>
            <a:r>
              <a:rPr lang="en-US" sz="2300" u="sng">
                <a:latin typeface="Times New Roman"/>
                <a:ea typeface="Times New Roman"/>
                <a:cs typeface="Times New Roman"/>
                <a:sym typeface="Times New Roman"/>
              </a:rPr>
              <a:t>Best Practices for Meta Tags:</a:t>
            </a:r>
            <a:endParaRPr/>
          </a:p>
          <a:p>
            <a:pPr indent="-228600" lvl="0" marL="228600" rtl="0" algn="l">
              <a:lnSpc>
                <a:spcPct val="120000"/>
              </a:lnSpc>
              <a:spcBef>
                <a:spcPts val="1000"/>
              </a:spcBef>
              <a:spcAft>
                <a:spcPts val="0"/>
              </a:spcAft>
              <a:buClr>
                <a:schemeClr val="lt1"/>
              </a:buClr>
              <a:buSzPts val="1900"/>
              <a:buChar char="•"/>
            </a:pPr>
            <a:r>
              <a:rPr lang="en-US" sz="1900">
                <a:latin typeface="Times New Roman"/>
                <a:ea typeface="Times New Roman"/>
                <a:cs typeface="Times New Roman"/>
                <a:sym typeface="Times New Roman"/>
              </a:rPr>
              <a:t>Keep meta descriptions between 150-160 characters.</a:t>
            </a:r>
            <a:endParaRPr/>
          </a:p>
          <a:p>
            <a:pPr indent="-228600" lvl="0" marL="228600" rtl="0" algn="l">
              <a:lnSpc>
                <a:spcPct val="120000"/>
              </a:lnSpc>
              <a:spcBef>
                <a:spcPts val="1000"/>
              </a:spcBef>
              <a:spcAft>
                <a:spcPts val="0"/>
              </a:spcAft>
              <a:buClr>
                <a:schemeClr val="lt1"/>
              </a:buClr>
              <a:buSzPts val="1900"/>
              <a:buChar char="•"/>
            </a:pPr>
            <a:r>
              <a:rPr lang="en-US" sz="1900">
                <a:latin typeface="Times New Roman"/>
                <a:ea typeface="Times New Roman"/>
                <a:cs typeface="Times New Roman"/>
                <a:sym typeface="Times New Roman"/>
              </a:rPr>
              <a:t>Use primary keywords in the title and description tags.</a:t>
            </a:r>
            <a:endParaRPr/>
          </a:p>
          <a:p>
            <a:pPr indent="-228600" lvl="0" marL="228600" rtl="0" algn="l">
              <a:lnSpc>
                <a:spcPct val="120000"/>
              </a:lnSpc>
              <a:spcBef>
                <a:spcPts val="1000"/>
              </a:spcBef>
              <a:spcAft>
                <a:spcPts val="0"/>
              </a:spcAft>
              <a:buClr>
                <a:schemeClr val="lt1"/>
              </a:buClr>
              <a:buSzPts val="1900"/>
              <a:buChar char="•"/>
            </a:pPr>
            <a:r>
              <a:rPr lang="en-US" sz="1900">
                <a:latin typeface="Times New Roman"/>
                <a:ea typeface="Times New Roman"/>
                <a:cs typeface="Times New Roman"/>
                <a:sym typeface="Times New Roman"/>
              </a:rPr>
              <a:t>Avoid duplicate meta tags across pages.</a:t>
            </a:r>
            <a:endParaRPr/>
          </a:p>
          <a:p>
            <a:pPr indent="0" lvl="0" marL="0" rtl="0" algn="l">
              <a:lnSpc>
                <a:spcPct val="120000"/>
              </a:lnSpc>
              <a:spcBef>
                <a:spcPts val="1000"/>
              </a:spcBef>
              <a:spcAft>
                <a:spcPts val="0"/>
              </a:spcAft>
              <a:buClr>
                <a:schemeClr val="lt1"/>
              </a:buClr>
              <a:buSzPts val="2100"/>
              <a:buNone/>
            </a:pPr>
            <a:r>
              <a:rPr b="1" lang="en-US" sz="2100" u="sng">
                <a:latin typeface="Times New Roman"/>
                <a:ea typeface="Times New Roman"/>
                <a:cs typeface="Times New Roman"/>
                <a:sym typeface="Times New Roman"/>
              </a:rPr>
              <a:t>Best Practices for H1 to H6 Tags:</a:t>
            </a:r>
            <a:endParaRPr sz="2100" u="sng">
              <a:latin typeface="Times New Roman"/>
              <a:ea typeface="Times New Roman"/>
              <a:cs typeface="Times New Roman"/>
              <a:sym typeface="Times New Roman"/>
            </a:endParaRPr>
          </a:p>
          <a:p>
            <a:pPr indent="-228600" lvl="0" marL="228600" rtl="0" algn="l">
              <a:lnSpc>
                <a:spcPct val="120000"/>
              </a:lnSpc>
              <a:spcBef>
                <a:spcPts val="1000"/>
              </a:spcBef>
              <a:spcAft>
                <a:spcPts val="0"/>
              </a:spcAft>
              <a:buClr>
                <a:schemeClr val="lt1"/>
              </a:buClr>
              <a:buSzPts val="1900"/>
              <a:buChar char="•"/>
            </a:pPr>
            <a:r>
              <a:rPr lang="en-US" sz="1900">
                <a:latin typeface="Times New Roman"/>
                <a:ea typeface="Times New Roman"/>
                <a:cs typeface="Times New Roman"/>
                <a:sym typeface="Times New Roman"/>
              </a:rPr>
              <a:t>Use one H1 tag per page to focus on the main topic.</a:t>
            </a:r>
            <a:endParaRPr/>
          </a:p>
          <a:p>
            <a:pPr indent="-228600" lvl="0" marL="228600" rtl="0" algn="l">
              <a:lnSpc>
                <a:spcPct val="120000"/>
              </a:lnSpc>
              <a:spcBef>
                <a:spcPts val="1000"/>
              </a:spcBef>
              <a:spcAft>
                <a:spcPts val="0"/>
              </a:spcAft>
              <a:buClr>
                <a:schemeClr val="lt1"/>
              </a:buClr>
              <a:buSzPts val="1900"/>
              <a:buChar char="•"/>
            </a:pPr>
            <a:r>
              <a:rPr lang="en-US" sz="1900">
                <a:latin typeface="Times New Roman"/>
                <a:ea typeface="Times New Roman"/>
                <a:cs typeface="Times New Roman"/>
                <a:sym typeface="Times New Roman"/>
              </a:rPr>
              <a:t>Structure the content logically with H2-H6 tags for subtopics.</a:t>
            </a:r>
            <a:endParaRPr/>
          </a:p>
          <a:p>
            <a:pPr indent="-228600" lvl="0" marL="228600" rtl="0" algn="l">
              <a:lnSpc>
                <a:spcPct val="120000"/>
              </a:lnSpc>
              <a:spcBef>
                <a:spcPts val="1000"/>
              </a:spcBef>
              <a:spcAft>
                <a:spcPts val="0"/>
              </a:spcAft>
              <a:buClr>
                <a:schemeClr val="lt1"/>
              </a:buClr>
              <a:buSzPts val="1900"/>
              <a:buChar char="•"/>
            </a:pPr>
            <a:r>
              <a:rPr lang="en-US" sz="1900">
                <a:latin typeface="Times New Roman"/>
                <a:ea typeface="Times New Roman"/>
                <a:cs typeface="Times New Roman"/>
                <a:sym typeface="Times New Roman"/>
              </a:rPr>
              <a:t>Include relevant keywords naturally in the headings.</a:t>
            </a:r>
            <a:endParaRPr/>
          </a:p>
          <a:p>
            <a:pPr indent="0" lvl="0" marL="0" rtl="0" algn="l">
              <a:lnSpc>
                <a:spcPct val="120000"/>
              </a:lnSpc>
              <a:spcBef>
                <a:spcPts val="1000"/>
              </a:spcBef>
              <a:spcAft>
                <a:spcPts val="0"/>
              </a:spcAft>
              <a:buClr>
                <a:schemeClr val="lt1"/>
              </a:buClr>
              <a:buSzPts val="2800"/>
              <a:buNone/>
            </a:pPr>
            <a:r>
              <a:t/>
            </a:r>
            <a:endParaRPr b="1" sz="2800">
              <a:latin typeface="Times New Roman"/>
              <a:ea typeface="Times New Roman"/>
              <a:cs typeface="Times New Roman"/>
              <a:sym typeface="Times New Roman"/>
            </a:endParaRPr>
          </a:p>
        </p:txBody>
      </p:sp>
      <p:sp>
        <p:nvSpPr>
          <p:cNvPr id="197" name="Google Shape;197;p11"/>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2"/>
          <p:cNvSpPr txBox="1"/>
          <p:nvPr>
            <p:ph idx="1" type="body"/>
          </p:nvPr>
        </p:nvSpPr>
        <p:spPr>
          <a:xfrm>
            <a:off x="232628" y="204245"/>
            <a:ext cx="11726744" cy="6449509"/>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120000"/>
              </a:lnSpc>
              <a:spcBef>
                <a:spcPts val="0"/>
              </a:spcBef>
              <a:spcAft>
                <a:spcPts val="0"/>
              </a:spcAft>
              <a:buClr>
                <a:schemeClr val="lt2"/>
              </a:buClr>
              <a:buSzPct val="100000"/>
              <a:buNone/>
            </a:pPr>
            <a:r>
              <a:rPr b="1" lang="en-US" sz="4700">
                <a:solidFill>
                  <a:schemeClr val="lt2"/>
                </a:solidFill>
                <a:latin typeface="Times New Roman"/>
                <a:ea typeface="Times New Roman"/>
                <a:cs typeface="Times New Roman"/>
                <a:sym typeface="Times New Roman"/>
              </a:rPr>
              <a:t>Content Freshness and Plagiarism </a:t>
            </a:r>
            <a:r>
              <a:rPr b="1" i="0" lang="en-US" sz="4700">
                <a:solidFill>
                  <a:schemeClr val="lt2"/>
                </a:solidFill>
                <a:latin typeface="Times New Roman"/>
                <a:ea typeface="Times New Roman"/>
                <a:cs typeface="Times New Roman"/>
                <a:sym typeface="Times New Roman"/>
              </a:rPr>
              <a:t>:</a:t>
            </a:r>
            <a:endParaRPr b="1" i="0" sz="2800">
              <a:solidFill>
                <a:srgbClr val="E8EAED"/>
              </a:solidFill>
              <a:latin typeface="Times New Roman"/>
              <a:ea typeface="Times New Roman"/>
              <a:cs typeface="Times New Roman"/>
              <a:sym typeface="Times New Roman"/>
            </a:endParaRPr>
          </a:p>
          <a:p>
            <a:pPr indent="-228600" lvl="0" marL="228600" rtl="0" algn="l">
              <a:lnSpc>
                <a:spcPct val="120000"/>
              </a:lnSpc>
              <a:spcBef>
                <a:spcPts val="1000"/>
              </a:spcBef>
              <a:spcAft>
                <a:spcPts val="0"/>
              </a:spcAft>
              <a:buClr>
                <a:schemeClr val="lt1"/>
              </a:buClr>
              <a:buSzPct val="100000"/>
              <a:buFont typeface="Noto Sans Symbols"/>
              <a:buChar char="❖"/>
            </a:pPr>
            <a:r>
              <a:rPr lang="en-US" sz="3500">
                <a:latin typeface="Times New Roman"/>
                <a:ea typeface="Times New Roman"/>
                <a:cs typeface="Times New Roman"/>
                <a:sym typeface="Times New Roman"/>
              </a:rPr>
              <a:t>Content freshness refers to the practice of regularly updating and creating new content to keep information current and relevant. Plagiarism involves using someone else’s work without proper attribution. Maintaining content freshness ensures that your site remains relevant and engaging, while avoiding plagiarism protects your site's credibility and avoids legal issues.</a:t>
            </a:r>
            <a:endParaRPr b="1" i="0" sz="35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ct val="100000"/>
              <a:buNone/>
            </a:pPr>
            <a:r>
              <a:rPr b="1" i="0" lang="en-US" sz="5100">
                <a:solidFill>
                  <a:srgbClr val="E8EAED"/>
                </a:solidFill>
                <a:latin typeface="Times New Roman"/>
                <a:ea typeface="Times New Roman"/>
                <a:cs typeface="Times New Roman"/>
                <a:sym typeface="Times New Roman"/>
              </a:rPr>
              <a:t>Factors to Consider for Keyword Research :</a:t>
            </a:r>
            <a:endParaRPr/>
          </a:p>
          <a:p>
            <a:pPr indent="0" lvl="0" marL="0" rtl="0" algn="l">
              <a:lnSpc>
                <a:spcPct val="120000"/>
              </a:lnSpc>
              <a:spcBef>
                <a:spcPts val="1000"/>
              </a:spcBef>
              <a:spcAft>
                <a:spcPts val="0"/>
              </a:spcAft>
              <a:buClr>
                <a:schemeClr val="lt1"/>
              </a:buClr>
              <a:buSzPct val="100000"/>
              <a:buNone/>
            </a:pPr>
            <a:r>
              <a:rPr lang="en-US" sz="2700">
                <a:latin typeface="Times New Roman"/>
                <a:ea typeface="Times New Roman"/>
                <a:cs typeface="Times New Roman"/>
                <a:sym typeface="Times New Roman"/>
              </a:rPr>
              <a:t>1. Benefits of Content Freshness</a:t>
            </a:r>
            <a:br>
              <a:rPr lang="en-US" sz="2700">
                <a:latin typeface="Times New Roman"/>
                <a:ea typeface="Times New Roman"/>
                <a:cs typeface="Times New Roman"/>
                <a:sym typeface="Times New Roman"/>
              </a:rPr>
            </a:br>
            <a:r>
              <a:rPr lang="en-US" sz="2700">
                <a:latin typeface="Times New Roman"/>
                <a:ea typeface="Times New Roman"/>
                <a:cs typeface="Times New Roman"/>
                <a:sym typeface="Times New Roman"/>
              </a:rPr>
              <a:t>2. Strategies for Maintaining Content Freshness - Regular Updates</a:t>
            </a:r>
            <a:br>
              <a:rPr lang="en-US" sz="2700">
                <a:latin typeface="Times New Roman"/>
                <a:ea typeface="Times New Roman"/>
                <a:cs typeface="Times New Roman"/>
                <a:sym typeface="Times New Roman"/>
              </a:rPr>
            </a:br>
            <a:r>
              <a:rPr lang="en-US" sz="2700">
                <a:latin typeface="Times New Roman"/>
                <a:ea typeface="Times New Roman"/>
                <a:cs typeface="Times New Roman"/>
                <a:sym typeface="Times New Roman"/>
              </a:rPr>
              <a:t>3. New Content Creation</a:t>
            </a:r>
            <a:br>
              <a:rPr lang="en-US" sz="2700">
                <a:latin typeface="Times New Roman"/>
                <a:ea typeface="Times New Roman"/>
                <a:cs typeface="Times New Roman"/>
                <a:sym typeface="Times New Roman"/>
              </a:rPr>
            </a:br>
            <a:r>
              <a:rPr lang="en-US" sz="2700">
                <a:latin typeface="Times New Roman"/>
                <a:ea typeface="Times New Roman"/>
                <a:cs typeface="Times New Roman"/>
                <a:sym typeface="Times New Roman"/>
              </a:rPr>
              <a:t>4. Content Calendar</a:t>
            </a:r>
            <a:br>
              <a:rPr lang="en-US" sz="2700">
                <a:latin typeface="Times New Roman"/>
                <a:ea typeface="Times New Roman"/>
                <a:cs typeface="Times New Roman"/>
                <a:sym typeface="Times New Roman"/>
              </a:rPr>
            </a:br>
            <a:r>
              <a:rPr lang="en-US" sz="2700">
                <a:latin typeface="Times New Roman"/>
                <a:ea typeface="Times New Roman"/>
                <a:cs typeface="Times New Roman"/>
                <a:sym typeface="Times New Roman"/>
              </a:rPr>
              <a:t>5. Monitor Trends</a:t>
            </a:r>
            <a:br>
              <a:rPr lang="en-US" sz="2700">
                <a:latin typeface="Times New Roman"/>
                <a:ea typeface="Times New Roman"/>
                <a:cs typeface="Times New Roman"/>
                <a:sym typeface="Times New Roman"/>
              </a:rPr>
            </a:br>
            <a:r>
              <a:rPr lang="en-US" sz="2700">
                <a:latin typeface="Times New Roman"/>
                <a:ea typeface="Times New Roman"/>
                <a:cs typeface="Times New Roman"/>
                <a:sym typeface="Times New Roman"/>
              </a:rPr>
              <a:t>6. Avoiding Plagiarism - Original Content</a:t>
            </a:r>
            <a:br>
              <a:rPr lang="en-US" sz="2700">
                <a:latin typeface="Times New Roman"/>
                <a:ea typeface="Times New Roman"/>
                <a:cs typeface="Times New Roman"/>
                <a:sym typeface="Times New Roman"/>
              </a:rPr>
            </a:br>
            <a:r>
              <a:rPr lang="en-US" sz="2700">
                <a:latin typeface="Times New Roman"/>
                <a:ea typeface="Times New Roman"/>
                <a:cs typeface="Times New Roman"/>
                <a:sym typeface="Times New Roman"/>
              </a:rPr>
              <a:t>7. Use Plagiarism Checkers</a:t>
            </a:r>
            <a:br>
              <a:rPr lang="en-US" sz="2700">
                <a:latin typeface="Times New Roman"/>
                <a:ea typeface="Times New Roman"/>
                <a:cs typeface="Times New Roman"/>
                <a:sym typeface="Times New Roman"/>
              </a:rPr>
            </a:br>
            <a:br>
              <a:rPr lang="en-US" sz="2700">
                <a:latin typeface="Times New Roman"/>
                <a:ea typeface="Times New Roman"/>
                <a:cs typeface="Times New Roman"/>
                <a:sym typeface="Times New Roman"/>
              </a:rPr>
            </a:br>
            <a:r>
              <a:rPr lang="en-US" sz="2700">
                <a:latin typeface="Times New Roman"/>
                <a:ea typeface="Times New Roman"/>
                <a:cs typeface="Times New Roman"/>
                <a:sym typeface="Times New Roman"/>
              </a:rPr>
              <a:t>Tools and Resources</a:t>
            </a:r>
            <a:br>
              <a:rPr lang="en-US" sz="2700">
                <a:latin typeface="Times New Roman"/>
                <a:ea typeface="Times New Roman"/>
                <a:cs typeface="Times New Roman"/>
                <a:sym typeface="Times New Roman"/>
              </a:rPr>
            </a:br>
            <a:r>
              <a:rPr lang="en-US" sz="2700">
                <a:latin typeface="Times New Roman"/>
                <a:ea typeface="Times New Roman"/>
                <a:cs typeface="Times New Roman"/>
                <a:sym typeface="Times New Roman"/>
              </a:rPr>
              <a:t>1. Content Management Systems</a:t>
            </a:r>
            <a:br>
              <a:rPr lang="en-US" sz="2700">
                <a:latin typeface="Times New Roman"/>
                <a:ea typeface="Times New Roman"/>
                <a:cs typeface="Times New Roman"/>
                <a:sym typeface="Times New Roman"/>
              </a:rPr>
            </a:br>
            <a:r>
              <a:rPr lang="en-US" sz="2700">
                <a:latin typeface="Times New Roman"/>
                <a:ea typeface="Times New Roman"/>
                <a:cs typeface="Times New Roman"/>
                <a:sym typeface="Times New Roman"/>
              </a:rPr>
              <a:t>2. Plagiarism Detection Tools</a:t>
            </a:r>
            <a:br>
              <a:rPr lang="en-US" sz="2700">
                <a:latin typeface="Times New Roman"/>
                <a:ea typeface="Times New Roman"/>
                <a:cs typeface="Times New Roman"/>
                <a:sym typeface="Times New Roman"/>
              </a:rPr>
            </a:br>
            <a:br>
              <a:rPr lang="en-US" sz="2700">
                <a:latin typeface="Times New Roman"/>
                <a:ea typeface="Times New Roman"/>
                <a:cs typeface="Times New Roman"/>
                <a:sym typeface="Times New Roman"/>
              </a:rPr>
            </a:br>
            <a:r>
              <a:rPr lang="en-US" sz="2700">
                <a:latin typeface="Times New Roman"/>
                <a:ea typeface="Times New Roman"/>
                <a:cs typeface="Times New Roman"/>
                <a:sym typeface="Times New Roman"/>
              </a:rPr>
              <a:t>Common Mistakes to Avoid</a:t>
            </a:r>
            <a:br>
              <a:rPr lang="en-US" sz="2700">
                <a:latin typeface="Times New Roman"/>
                <a:ea typeface="Times New Roman"/>
                <a:cs typeface="Times New Roman"/>
                <a:sym typeface="Times New Roman"/>
              </a:rPr>
            </a:br>
            <a:r>
              <a:rPr lang="en-US" sz="2700">
                <a:latin typeface="Times New Roman"/>
                <a:ea typeface="Times New Roman"/>
                <a:cs typeface="Times New Roman"/>
                <a:sym typeface="Times New Roman"/>
              </a:rPr>
              <a:t>1. Ignoring Updates</a:t>
            </a:r>
            <a:br>
              <a:rPr lang="en-US" sz="2700">
                <a:latin typeface="Times New Roman"/>
                <a:ea typeface="Times New Roman"/>
                <a:cs typeface="Times New Roman"/>
                <a:sym typeface="Times New Roman"/>
              </a:rPr>
            </a:br>
            <a:r>
              <a:rPr lang="en-US" sz="2700">
                <a:latin typeface="Times New Roman"/>
                <a:ea typeface="Times New Roman"/>
                <a:cs typeface="Times New Roman"/>
                <a:sym typeface="Times New Roman"/>
              </a:rPr>
              <a:t>2. Unacknowledged Sources</a:t>
            </a:r>
            <a:br>
              <a:rPr lang="en-US" sz="2700">
                <a:latin typeface="Times New Roman"/>
                <a:ea typeface="Times New Roman"/>
                <a:cs typeface="Times New Roman"/>
                <a:sym typeface="Times New Roman"/>
              </a:rPr>
            </a:br>
            <a:r>
              <a:rPr lang="en-US" sz="2700">
                <a:latin typeface="Times New Roman"/>
                <a:ea typeface="Times New Roman"/>
                <a:cs typeface="Times New Roman"/>
                <a:sym typeface="Times New Roman"/>
              </a:rPr>
              <a:t>3. Copying Content</a:t>
            </a:r>
            <a:br>
              <a:rPr lang="en-US" sz="1800"/>
            </a:br>
            <a:br>
              <a:rPr lang="en-US" sz="1800">
                <a:latin typeface="Times New Roman"/>
                <a:ea typeface="Times New Roman"/>
                <a:cs typeface="Times New Roman"/>
                <a:sym typeface="Times New Roman"/>
              </a:rPr>
            </a:br>
            <a:endParaRPr b="1"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sz="2800">
              <a:latin typeface="Times New Roman"/>
              <a:ea typeface="Times New Roman"/>
              <a:cs typeface="Times New Roman"/>
              <a:sym typeface="Times New Roman"/>
            </a:endParaRPr>
          </a:p>
        </p:txBody>
      </p:sp>
      <p:sp>
        <p:nvSpPr>
          <p:cNvPr id="203" name="Google Shape;203;p12"/>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3"/>
          <p:cNvSpPr txBox="1"/>
          <p:nvPr>
            <p:ph idx="1" type="body"/>
          </p:nvPr>
        </p:nvSpPr>
        <p:spPr>
          <a:xfrm>
            <a:off x="232628" y="200659"/>
            <a:ext cx="11726744" cy="6456681"/>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20000"/>
              </a:lnSpc>
              <a:spcBef>
                <a:spcPts val="0"/>
              </a:spcBef>
              <a:spcAft>
                <a:spcPts val="0"/>
              </a:spcAft>
              <a:buClr>
                <a:schemeClr val="lt1"/>
              </a:buClr>
              <a:buSzPct val="100000"/>
              <a:buNone/>
            </a:pPr>
            <a:r>
              <a:t/>
            </a:r>
            <a:endParaRPr sz="1800"/>
          </a:p>
          <a:p>
            <a:pPr indent="0" lvl="0" marL="0" rtl="0" algn="l">
              <a:lnSpc>
                <a:spcPct val="120000"/>
              </a:lnSpc>
              <a:spcBef>
                <a:spcPts val="1000"/>
              </a:spcBef>
              <a:spcAft>
                <a:spcPts val="0"/>
              </a:spcAft>
              <a:buClr>
                <a:schemeClr val="lt1"/>
              </a:buClr>
              <a:buSzPct val="100000"/>
              <a:buNone/>
            </a:pPr>
            <a:r>
              <a:t/>
            </a:r>
            <a:endParaRPr sz="1800"/>
          </a:p>
          <a:p>
            <a:pPr indent="0" lvl="0" marL="0" rtl="0" algn="l">
              <a:lnSpc>
                <a:spcPct val="120000"/>
              </a:lnSpc>
              <a:spcBef>
                <a:spcPts val="1000"/>
              </a:spcBef>
              <a:spcAft>
                <a:spcPts val="0"/>
              </a:spcAft>
              <a:buClr>
                <a:schemeClr val="lt1"/>
              </a:buClr>
              <a:buSzPct val="100000"/>
              <a:buNone/>
            </a:pPr>
            <a:r>
              <a:t/>
            </a:r>
            <a:endParaRPr sz="1800"/>
          </a:p>
          <a:p>
            <a:pPr indent="0" lvl="0" marL="0" rtl="0" algn="l">
              <a:lnSpc>
                <a:spcPct val="120000"/>
              </a:lnSpc>
              <a:spcBef>
                <a:spcPts val="1000"/>
              </a:spcBef>
              <a:spcAft>
                <a:spcPts val="0"/>
              </a:spcAft>
              <a:buClr>
                <a:schemeClr val="lt1"/>
              </a:buClr>
              <a:buSzPct val="100000"/>
              <a:buNone/>
            </a:pPr>
            <a:r>
              <a:t/>
            </a:r>
            <a:endParaRPr sz="1800"/>
          </a:p>
          <a:p>
            <a:pPr indent="0" lvl="0" marL="0" rtl="0" algn="l">
              <a:lnSpc>
                <a:spcPct val="120000"/>
              </a:lnSpc>
              <a:spcBef>
                <a:spcPts val="1000"/>
              </a:spcBef>
              <a:spcAft>
                <a:spcPts val="0"/>
              </a:spcAft>
              <a:buClr>
                <a:schemeClr val="lt1"/>
              </a:buClr>
              <a:buSzPct val="100000"/>
              <a:buNone/>
            </a:pPr>
            <a:r>
              <a:t/>
            </a:r>
            <a:endParaRPr sz="1800"/>
          </a:p>
          <a:p>
            <a:pPr indent="0" lvl="0" marL="0" rtl="0" algn="l">
              <a:lnSpc>
                <a:spcPct val="120000"/>
              </a:lnSpc>
              <a:spcBef>
                <a:spcPts val="1000"/>
              </a:spcBef>
              <a:spcAft>
                <a:spcPts val="0"/>
              </a:spcAft>
              <a:buClr>
                <a:schemeClr val="lt1"/>
              </a:buClr>
              <a:buSzPct val="100000"/>
              <a:buNone/>
            </a:pPr>
            <a:r>
              <a:t/>
            </a:r>
            <a:endParaRPr sz="1800"/>
          </a:p>
          <a:p>
            <a:pPr indent="0" lvl="0" marL="0" rtl="0" algn="l">
              <a:lnSpc>
                <a:spcPct val="120000"/>
              </a:lnSpc>
              <a:spcBef>
                <a:spcPts val="1000"/>
              </a:spcBef>
              <a:spcAft>
                <a:spcPts val="0"/>
              </a:spcAft>
              <a:buClr>
                <a:schemeClr val="lt1"/>
              </a:buClr>
              <a:buSzPct val="100000"/>
              <a:buNone/>
            </a:pPr>
            <a:r>
              <a:t/>
            </a:r>
            <a:endParaRPr sz="1800"/>
          </a:p>
          <a:p>
            <a:pPr indent="0" lvl="0" marL="0" rtl="0" algn="l">
              <a:lnSpc>
                <a:spcPct val="120000"/>
              </a:lnSpc>
              <a:spcBef>
                <a:spcPts val="1000"/>
              </a:spcBef>
              <a:spcAft>
                <a:spcPts val="0"/>
              </a:spcAft>
              <a:buClr>
                <a:schemeClr val="lt1"/>
              </a:buClr>
              <a:buSzPct val="100000"/>
              <a:buNone/>
            </a:pPr>
            <a:r>
              <a:t/>
            </a:r>
            <a:endParaRPr sz="1800"/>
          </a:p>
          <a:p>
            <a:pPr indent="0" lvl="0" marL="0" rtl="0" algn="l">
              <a:lnSpc>
                <a:spcPct val="120000"/>
              </a:lnSpc>
              <a:spcBef>
                <a:spcPts val="1000"/>
              </a:spcBef>
              <a:spcAft>
                <a:spcPts val="0"/>
              </a:spcAft>
              <a:buClr>
                <a:schemeClr val="lt1"/>
              </a:buClr>
              <a:buSzPct val="100000"/>
              <a:buNone/>
            </a:pPr>
            <a:r>
              <a:t/>
            </a:r>
            <a:endParaRPr sz="1800"/>
          </a:p>
          <a:p>
            <a:pPr indent="0" lvl="0" marL="0" rtl="0" algn="l">
              <a:lnSpc>
                <a:spcPct val="120000"/>
              </a:lnSpc>
              <a:spcBef>
                <a:spcPts val="1000"/>
              </a:spcBef>
              <a:spcAft>
                <a:spcPts val="0"/>
              </a:spcAft>
              <a:buClr>
                <a:schemeClr val="lt1"/>
              </a:buClr>
              <a:buSzPct val="100000"/>
              <a:buNone/>
            </a:pPr>
            <a:r>
              <a:t/>
            </a:r>
            <a:endParaRPr sz="1800"/>
          </a:p>
          <a:p>
            <a:pPr indent="0" lvl="0" marL="0" rtl="0" algn="l">
              <a:lnSpc>
                <a:spcPct val="120000"/>
              </a:lnSpc>
              <a:spcBef>
                <a:spcPts val="1000"/>
              </a:spcBef>
              <a:spcAft>
                <a:spcPts val="0"/>
              </a:spcAft>
              <a:buClr>
                <a:schemeClr val="lt1"/>
              </a:buClr>
              <a:buSzPct val="100000"/>
              <a:buNone/>
            </a:pPr>
            <a:r>
              <a:t/>
            </a:r>
            <a:endParaRPr sz="1800"/>
          </a:p>
          <a:p>
            <a:pPr indent="0" lvl="0" marL="0" rtl="0" algn="l">
              <a:lnSpc>
                <a:spcPct val="120000"/>
              </a:lnSpc>
              <a:spcBef>
                <a:spcPts val="1000"/>
              </a:spcBef>
              <a:spcAft>
                <a:spcPts val="0"/>
              </a:spcAft>
              <a:buClr>
                <a:schemeClr val="lt1"/>
              </a:buClr>
              <a:buSzPct val="100000"/>
              <a:buNone/>
            </a:pPr>
            <a:r>
              <a:t/>
            </a:r>
            <a:endParaRPr sz="1800"/>
          </a:p>
          <a:p>
            <a:pPr indent="0" lvl="0" marL="0" rtl="0" algn="l">
              <a:lnSpc>
                <a:spcPct val="120000"/>
              </a:lnSpc>
              <a:spcBef>
                <a:spcPts val="1000"/>
              </a:spcBef>
              <a:spcAft>
                <a:spcPts val="0"/>
              </a:spcAft>
              <a:buClr>
                <a:schemeClr val="lt1"/>
              </a:buClr>
              <a:buSzPct val="100000"/>
              <a:buNone/>
            </a:pPr>
            <a:r>
              <a:rPr lang="en-US" sz="1800"/>
              <a:t>Plagiarism Report : </a:t>
            </a:r>
            <a:r>
              <a:rPr lang="en-US" sz="1800" u="sng">
                <a:solidFill>
                  <a:schemeClr val="hlink"/>
                </a:solidFill>
                <a:hlinkClick r:id="rId3"/>
              </a:rPr>
              <a:t>https://drive.google.com/file/d/1PMn448aYTaJx3LGG_u45oTIYRR07iY1t/view?usp=sharing</a:t>
            </a:r>
            <a:br>
              <a:rPr lang="en-US" sz="1800"/>
            </a:br>
            <a:br>
              <a:rPr lang="en-US" sz="1800"/>
            </a:br>
            <a:r>
              <a:rPr lang="en-US" sz="1800"/>
              <a:t>Tools We Used :</a:t>
            </a:r>
            <a:br>
              <a:rPr lang="en-US" sz="1800"/>
            </a:br>
            <a:r>
              <a:rPr lang="en-US" sz="1800" u="sng">
                <a:solidFill>
                  <a:schemeClr val="hlink"/>
                </a:solidFill>
                <a:hlinkClick r:id="rId4"/>
              </a:rPr>
              <a:t>https://smallseotools.com/plagiarism-checker/</a:t>
            </a:r>
            <a:endParaRPr sz="1800"/>
          </a:p>
          <a:p>
            <a:pPr indent="0" lvl="0" marL="0" rtl="0" algn="l">
              <a:lnSpc>
                <a:spcPct val="120000"/>
              </a:lnSpc>
              <a:spcBef>
                <a:spcPts val="1000"/>
              </a:spcBef>
              <a:spcAft>
                <a:spcPts val="0"/>
              </a:spcAft>
              <a:buClr>
                <a:schemeClr val="lt1"/>
              </a:buClr>
              <a:buSzPct val="100000"/>
              <a:buNone/>
            </a:pPr>
            <a:r>
              <a:t/>
            </a:r>
            <a:endParaRPr sz="1800">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br>
              <a:rPr lang="en-US" sz="1800">
                <a:latin typeface="Times New Roman"/>
                <a:ea typeface="Times New Roman"/>
                <a:cs typeface="Times New Roman"/>
                <a:sym typeface="Times New Roman"/>
              </a:rPr>
            </a:br>
            <a:endParaRPr b="1"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sz="2800">
              <a:latin typeface="Times New Roman"/>
              <a:ea typeface="Times New Roman"/>
              <a:cs typeface="Times New Roman"/>
              <a:sym typeface="Times New Roman"/>
            </a:endParaRPr>
          </a:p>
        </p:txBody>
      </p:sp>
      <p:sp>
        <p:nvSpPr>
          <p:cNvPr id="209" name="Google Shape;209;p13"/>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pic>
        <p:nvPicPr>
          <p:cNvPr descr="C:\Users\user\Downloads\unnamed (9).png" id="210" name="Google Shape;210;p13"/>
          <p:cNvPicPr preferRelativeResize="0"/>
          <p:nvPr/>
        </p:nvPicPr>
        <p:blipFill rotWithShape="1">
          <a:blip r:embed="rId5">
            <a:alphaModFix/>
          </a:blip>
          <a:srcRect b="0" l="0" r="0" t="0"/>
          <a:stretch/>
        </p:blipFill>
        <p:spPr>
          <a:xfrm>
            <a:off x="2019753" y="315913"/>
            <a:ext cx="7543800" cy="399483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4"/>
          <p:cNvSpPr txBox="1"/>
          <p:nvPr>
            <p:ph idx="1" type="body"/>
          </p:nvPr>
        </p:nvSpPr>
        <p:spPr>
          <a:xfrm>
            <a:off x="268335" y="261619"/>
            <a:ext cx="11726744" cy="6334761"/>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20000"/>
              </a:lnSpc>
              <a:spcBef>
                <a:spcPts val="0"/>
              </a:spcBef>
              <a:spcAft>
                <a:spcPts val="0"/>
              </a:spcAft>
              <a:buClr>
                <a:schemeClr val="lt2"/>
              </a:buClr>
              <a:buSzPct val="100000"/>
              <a:buNone/>
            </a:pPr>
            <a:r>
              <a:rPr b="1" lang="en-US" sz="3900">
                <a:solidFill>
                  <a:schemeClr val="lt2"/>
                </a:solidFill>
                <a:latin typeface="Times New Roman"/>
                <a:ea typeface="Times New Roman"/>
                <a:cs typeface="Times New Roman"/>
                <a:sym typeface="Times New Roman"/>
              </a:rPr>
              <a:t>Long-Tail and Short-Tail Keywords</a:t>
            </a:r>
            <a:r>
              <a:rPr b="1" i="0" lang="en-US" sz="3900">
                <a:solidFill>
                  <a:schemeClr val="lt2"/>
                </a:solidFill>
                <a:latin typeface="Times New Roman"/>
                <a:ea typeface="Times New Roman"/>
                <a:cs typeface="Times New Roman"/>
                <a:sym typeface="Times New Roman"/>
              </a:rPr>
              <a:t>:</a:t>
            </a:r>
            <a:endParaRPr b="1" i="0" sz="2800">
              <a:solidFill>
                <a:srgbClr val="E8EAED"/>
              </a:solidFill>
              <a:latin typeface="Times New Roman"/>
              <a:ea typeface="Times New Roman"/>
              <a:cs typeface="Times New Roman"/>
              <a:sym typeface="Times New Roman"/>
            </a:endParaRPr>
          </a:p>
          <a:p>
            <a:pPr indent="-228600" lvl="0" marL="228600" rtl="0" algn="l">
              <a:lnSpc>
                <a:spcPct val="120000"/>
              </a:lnSpc>
              <a:spcBef>
                <a:spcPts val="1000"/>
              </a:spcBef>
              <a:spcAft>
                <a:spcPts val="0"/>
              </a:spcAft>
              <a:buClr>
                <a:schemeClr val="lt1"/>
              </a:buClr>
              <a:buSzPct val="71428"/>
              <a:buFont typeface="Noto Sans Symbols"/>
              <a:buChar char="❖"/>
            </a:pPr>
            <a:r>
              <a:rPr lang="en-US">
                <a:latin typeface="Times New Roman"/>
                <a:ea typeface="Times New Roman"/>
                <a:cs typeface="Times New Roman"/>
                <a:sym typeface="Times New Roman"/>
              </a:rPr>
              <a:t>Long-tail and short-tail keywords are essential components of SEO strategies. Short-tail keywords are broad and typically consist of one or two words, while long-tail keywords are more specific phrases usually containing three or more words. Understanding and effectively utilizing both types of keywords can help improve search engine rankings, attract targeted traffic, and optimize content for various user intents.</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ct val="100000"/>
              <a:buNone/>
            </a:pPr>
            <a:r>
              <a:rPr b="1" i="0" lang="en-US" sz="2800">
                <a:solidFill>
                  <a:srgbClr val="E8EAED"/>
                </a:solidFill>
                <a:latin typeface="Times New Roman"/>
                <a:ea typeface="Times New Roman"/>
                <a:cs typeface="Times New Roman"/>
                <a:sym typeface="Times New Roman"/>
              </a:rPr>
              <a:t>Factors to Consider for Keyword Research :</a:t>
            </a:r>
            <a:endParaRPr/>
          </a:p>
          <a:p>
            <a:pPr indent="0" lvl="0" marL="0" rtl="0" algn="l">
              <a:lnSpc>
                <a:spcPct val="120000"/>
              </a:lnSpc>
              <a:spcBef>
                <a:spcPts val="1000"/>
              </a:spcBef>
              <a:spcAft>
                <a:spcPts val="0"/>
              </a:spcAft>
              <a:buClr>
                <a:schemeClr val="lt1"/>
              </a:buClr>
              <a:buSzPct val="100000"/>
              <a:buNone/>
            </a:pPr>
            <a:r>
              <a:rPr b="1" lang="en-US" sz="1900">
                <a:latin typeface="Times New Roman"/>
                <a:ea typeface="Times New Roman"/>
                <a:cs typeface="Times New Roman"/>
                <a:sym typeface="Times New Roman"/>
              </a:rPr>
              <a:t>Understanding Short-Tail Keywords:</a:t>
            </a:r>
            <a:br>
              <a:rPr lang="en-US" sz="1900"/>
            </a:br>
            <a:r>
              <a:rPr lang="en-US" sz="1800"/>
              <a:t>1</a:t>
            </a:r>
            <a:r>
              <a:rPr lang="en-US" sz="1800">
                <a:latin typeface="Times New Roman"/>
                <a:ea typeface="Times New Roman"/>
                <a:cs typeface="Times New Roman"/>
                <a:sym typeface="Times New Roman"/>
              </a:rPr>
              <a:t>. High Search Volume</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2. High Competition</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3. Broad Intent</a:t>
            </a:r>
            <a:br>
              <a:rPr lang="en-US" sz="1800"/>
            </a:br>
            <a:br>
              <a:rPr lang="en-US" sz="1800"/>
            </a:br>
            <a:r>
              <a:rPr b="1" lang="en-US" sz="1900">
                <a:latin typeface="Times New Roman"/>
                <a:ea typeface="Times New Roman"/>
                <a:cs typeface="Times New Roman"/>
                <a:sym typeface="Times New Roman"/>
              </a:rPr>
              <a:t>Challenges of Short-Tail Keywords:</a:t>
            </a:r>
            <a:br>
              <a:rPr lang="en-US" sz="1800"/>
            </a:br>
            <a:r>
              <a:rPr lang="en-US" sz="1800"/>
              <a:t>1</a:t>
            </a:r>
            <a:r>
              <a:rPr lang="en-US" sz="1800">
                <a:latin typeface="Times New Roman"/>
                <a:ea typeface="Times New Roman"/>
                <a:cs typeface="Times New Roman"/>
                <a:sym typeface="Times New Roman"/>
              </a:rPr>
              <a:t>. High Competition</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2. Less Specific</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3. Costly in Paid Search</a:t>
            </a:r>
            <a:br>
              <a:rPr lang="en-US" sz="1800"/>
            </a:br>
            <a:br>
              <a:rPr lang="en-US" sz="1800"/>
            </a:b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sz="2800">
              <a:latin typeface="Times New Roman"/>
              <a:ea typeface="Times New Roman"/>
              <a:cs typeface="Times New Roman"/>
              <a:sym typeface="Times New Roman"/>
            </a:endParaRPr>
          </a:p>
        </p:txBody>
      </p:sp>
      <p:sp>
        <p:nvSpPr>
          <p:cNvPr id="216" name="Google Shape;216;p14"/>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5"/>
          <p:cNvSpPr txBox="1"/>
          <p:nvPr>
            <p:ph idx="1" type="body"/>
          </p:nvPr>
        </p:nvSpPr>
        <p:spPr>
          <a:xfrm>
            <a:off x="232628" y="194085"/>
            <a:ext cx="11726744" cy="6469829"/>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20000"/>
              </a:lnSpc>
              <a:spcBef>
                <a:spcPts val="0"/>
              </a:spcBef>
              <a:spcAft>
                <a:spcPts val="0"/>
              </a:spcAft>
              <a:buClr>
                <a:schemeClr val="lt1"/>
              </a:buClr>
              <a:buSzPct val="100000"/>
              <a:buNone/>
            </a:pPr>
            <a:r>
              <a:rPr b="1" lang="en-US" sz="1800">
                <a:latin typeface="Times New Roman"/>
                <a:ea typeface="Times New Roman"/>
                <a:cs typeface="Times New Roman"/>
                <a:sym typeface="Times New Roman"/>
              </a:rPr>
              <a:t>Understanding Long-Tail Keywords:</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1. Lower Search Volume</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2. Lower Competition</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3. Specific Inten</a:t>
            </a:r>
            <a:br>
              <a:rPr lang="en-US" sz="1800">
                <a:latin typeface="Times New Roman"/>
                <a:ea typeface="Times New Roman"/>
                <a:cs typeface="Times New Roman"/>
                <a:sym typeface="Times New Roman"/>
              </a:rPr>
            </a:br>
            <a:br>
              <a:rPr b="1" lang="en-US" sz="1800">
                <a:latin typeface="Times New Roman"/>
                <a:ea typeface="Times New Roman"/>
                <a:cs typeface="Times New Roman"/>
                <a:sym typeface="Times New Roman"/>
              </a:rPr>
            </a:br>
            <a:r>
              <a:rPr b="1" lang="en-US" sz="1800">
                <a:latin typeface="Times New Roman"/>
                <a:ea typeface="Times New Roman"/>
                <a:cs typeface="Times New Roman"/>
                <a:sym typeface="Times New Roman"/>
              </a:rPr>
              <a:t>Benefits of Long-Tail Keywords:</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Higher Conversion Rates</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Lower Competition</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Cost-Effective</a:t>
            </a:r>
            <a:br>
              <a:rPr lang="en-US" sz="1800">
                <a:latin typeface="Times New Roman"/>
                <a:ea typeface="Times New Roman"/>
                <a:cs typeface="Times New Roman"/>
                <a:sym typeface="Times New Roman"/>
              </a:rPr>
            </a:br>
            <a:br>
              <a:rPr lang="en-US" sz="1800">
                <a:latin typeface="Times New Roman"/>
                <a:ea typeface="Times New Roman"/>
                <a:cs typeface="Times New Roman"/>
                <a:sym typeface="Times New Roman"/>
              </a:rPr>
            </a:br>
            <a:r>
              <a:rPr b="1" lang="en-US" sz="1800">
                <a:latin typeface="Times New Roman"/>
                <a:ea typeface="Times New Roman"/>
                <a:cs typeface="Times New Roman"/>
                <a:sym typeface="Times New Roman"/>
              </a:rPr>
              <a:t>Challenges of Long-Tail Keywords:</a:t>
            </a:r>
            <a:br>
              <a:rPr b="1"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Lower Search Volume</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More Content Required</a:t>
            </a:r>
            <a:br>
              <a:rPr lang="en-US" sz="1800">
                <a:latin typeface="Times New Roman"/>
                <a:ea typeface="Times New Roman"/>
                <a:cs typeface="Times New Roman"/>
                <a:sym typeface="Times New Roman"/>
              </a:rPr>
            </a:br>
            <a:br>
              <a:rPr lang="en-US" sz="1800">
                <a:latin typeface="Times New Roman"/>
                <a:ea typeface="Times New Roman"/>
                <a:cs typeface="Times New Roman"/>
                <a:sym typeface="Times New Roman"/>
              </a:rPr>
            </a:br>
            <a:r>
              <a:rPr b="1" lang="en-US" sz="1800">
                <a:latin typeface="Times New Roman"/>
                <a:ea typeface="Times New Roman"/>
                <a:cs typeface="Times New Roman"/>
                <a:sym typeface="Times New Roman"/>
              </a:rPr>
              <a:t>Common Mistakes to Avoid:</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1. Over-Reliance on Short-Tail Keywords</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2. Neglecting Long-Tail Keywords</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3. Keyword Stuffing</a:t>
            </a:r>
            <a:br>
              <a:rPr lang="en-US" sz="1800">
                <a:latin typeface="Times New Roman"/>
                <a:ea typeface="Times New Roman"/>
                <a:cs typeface="Times New Roman"/>
                <a:sym typeface="Times New Roman"/>
              </a:rPr>
            </a:br>
            <a:br>
              <a:rPr lang="en-US" sz="1800">
                <a:latin typeface="Times New Roman"/>
                <a:ea typeface="Times New Roman"/>
                <a:cs typeface="Times New Roman"/>
                <a:sym typeface="Times New Roman"/>
              </a:rPr>
            </a:br>
            <a:r>
              <a:rPr b="1" lang="en-US" sz="1800">
                <a:latin typeface="Times New Roman"/>
                <a:ea typeface="Times New Roman"/>
                <a:cs typeface="Times New Roman"/>
                <a:sym typeface="Times New Roman"/>
              </a:rPr>
              <a:t>Best Practices:</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1. Keyword Research</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2. Content Creation</a:t>
            </a:r>
            <a:br>
              <a:rPr lang="en-US" sz="1800"/>
            </a:b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sz="2800">
              <a:latin typeface="Times New Roman"/>
              <a:ea typeface="Times New Roman"/>
              <a:cs typeface="Times New Roman"/>
              <a:sym typeface="Times New Roman"/>
            </a:endParaRPr>
          </a:p>
        </p:txBody>
      </p:sp>
      <p:sp>
        <p:nvSpPr>
          <p:cNvPr id="222" name="Google Shape;222;p15"/>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6"/>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20000"/>
              </a:lnSpc>
              <a:spcBef>
                <a:spcPts val="0"/>
              </a:spcBef>
              <a:spcAft>
                <a:spcPts val="0"/>
              </a:spcAft>
              <a:buClr>
                <a:schemeClr val="lt2"/>
              </a:buClr>
              <a:buSzPct val="100000"/>
              <a:buNone/>
            </a:pPr>
            <a:r>
              <a:rPr b="1" lang="en-US" sz="3600">
                <a:solidFill>
                  <a:schemeClr val="lt2"/>
                </a:solidFill>
                <a:latin typeface="Times New Roman"/>
                <a:ea typeface="Times New Roman"/>
                <a:cs typeface="Times New Roman"/>
                <a:sym typeface="Times New Roman"/>
              </a:rPr>
              <a:t>Internal Linking Strategies</a:t>
            </a:r>
            <a:r>
              <a:rPr b="1" i="0" lang="en-US" sz="3600">
                <a:solidFill>
                  <a:schemeClr val="lt2"/>
                </a:solidFill>
                <a:latin typeface="Times New Roman"/>
                <a:ea typeface="Times New Roman"/>
                <a:cs typeface="Times New Roman"/>
                <a:sym typeface="Times New Roman"/>
              </a:rPr>
              <a:t>:</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a:latin typeface="Times New Roman"/>
                <a:ea typeface="Times New Roman"/>
                <a:cs typeface="Times New Roman"/>
                <a:sym typeface="Times New Roman"/>
              </a:rPr>
              <a:t>Internal linking strategies involve creating and managing links within your own website to enhance user navigation, improve SEO, and distribute page authority. Effective internal linking helps search engines understand the structure of your site, boosts the visibility of important pages, and improves user experience by guiding visitors to relevant content.</a:t>
            </a:r>
            <a:endParaRPr/>
          </a:p>
          <a:p>
            <a:pPr indent="0" lvl="0" marL="0" rtl="0" algn="l">
              <a:lnSpc>
                <a:spcPct val="120000"/>
              </a:lnSpc>
              <a:spcBef>
                <a:spcPts val="1000"/>
              </a:spcBef>
              <a:spcAft>
                <a:spcPts val="0"/>
              </a:spcAft>
              <a:buClr>
                <a:srgbClr val="E8EAED"/>
              </a:buClr>
              <a:buSzPct val="100000"/>
              <a:buNone/>
            </a:pPr>
            <a:r>
              <a:rPr b="1" i="0" lang="en-US" sz="2800">
                <a:solidFill>
                  <a:srgbClr val="E8EAED"/>
                </a:solidFill>
                <a:latin typeface="Times New Roman"/>
                <a:ea typeface="Times New Roman"/>
                <a:cs typeface="Times New Roman"/>
                <a:sym typeface="Times New Roman"/>
              </a:rPr>
              <a:t>Factors to Consider for Keyword Research :</a:t>
            </a:r>
            <a:endParaRPr/>
          </a:p>
          <a:p>
            <a:pPr indent="0" lvl="0" marL="0" rtl="0" algn="l">
              <a:lnSpc>
                <a:spcPct val="120000"/>
              </a:lnSpc>
              <a:spcBef>
                <a:spcPts val="1000"/>
              </a:spcBef>
              <a:spcAft>
                <a:spcPts val="0"/>
              </a:spcAft>
              <a:buClr>
                <a:schemeClr val="lt1"/>
              </a:buClr>
              <a:buSzPct val="100000"/>
              <a:buNone/>
            </a:pPr>
            <a:r>
              <a:rPr lang="en-US" sz="1600">
                <a:latin typeface="Times New Roman"/>
                <a:ea typeface="Times New Roman"/>
                <a:cs typeface="Times New Roman"/>
                <a:sym typeface="Times New Roman"/>
              </a:rPr>
              <a:t>1. Hierarchical Structure</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2. Siloing</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3. Optimizing Anchor Text</a:t>
            </a:r>
            <a:br>
              <a:rPr lang="en-US" sz="1600">
                <a:latin typeface="Times New Roman"/>
                <a:ea typeface="Times New Roman"/>
                <a:cs typeface="Times New Roman"/>
                <a:sym typeface="Times New Roman"/>
              </a:rPr>
            </a:b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Linking to Important Pages</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1. Priority Pages</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2. Page Depth</a:t>
            </a:r>
            <a:br>
              <a:rPr lang="en-US" sz="1600">
                <a:latin typeface="Times New Roman"/>
                <a:ea typeface="Times New Roman"/>
                <a:cs typeface="Times New Roman"/>
                <a:sym typeface="Times New Roman"/>
              </a:rPr>
            </a:b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Avoiding Common Mistakes</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1. Broken Links</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2. Overuse of Exact Match Anchor Text</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3. Neglecting User Experience</a:t>
            </a:r>
            <a:br>
              <a:rPr lang="en-US" sz="1600">
                <a:latin typeface="Times New Roman"/>
                <a:ea typeface="Times New Roman"/>
                <a:cs typeface="Times New Roman"/>
                <a:sym typeface="Times New Roman"/>
              </a:rPr>
            </a:br>
            <a:br>
              <a:rPr lang="en-US" sz="1600">
                <a:latin typeface="Times New Roman"/>
                <a:ea typeface="Times New Roman"/>
                <a:cs typeface="Times New Roman"/>
                <a:sym typeface="Times New Roman"/>
              </a:rPr>
            </a:b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1. User-Focused Linking</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2. Link to Relevant Content</a:t>
            </a:r>
            <a:endParaRPr b="1" sz="2800">
              <a:latin typeface="Times New Roman"/>
              <a:ea typeface="Times New Roman"/>
              <a:cs typeface="Times New Roman"/>
              <a:sym typeface="Times New Roman"/>
            </a:endParaRPr>
          </a:p>
        </p:txBody>
      </p:sp>
      <p:sp>
        <p:nvSpPr>
          <p:cNvPr id="228" name="Google Shape;228;p16"/>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7"/>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2"/>
              </a:buClr>
              <a:buSzPts val="3300"/>
              <a:buNone/>
            </a:pPr>
            <a:r>
              <a:rPr b="1" lang="en-US" sz="3300">
                <a:solidFill>
                  <a:schemeClr val="lt2"/>
                </a:solidFill>
                <a:latin typeface="Times New Roman"/>
                <a:ea typeface="Times New Roman"/>
                <a:cs typeface="Times New Roman"/>
                <a:sym typeface="Times New Roman"/>
              </a:rPr>
              <a:t>Site Hierarchy</a:t>
            </a:r>
            <a:r>
              <a:rPr b="1" i="0" lang="en-US" sz="3300">
                <a:solidFill>
                  <a:schemeClr val="lt2"/>
                </a:solidFill>
                <a:latin typeface="Times New Roman"/>
                <a:ea typeface="Times New Roman"/>
                <a:cs typeface="Times New Roman"/>
                <a:sym typeface="Times New Roman"/>
              </a:rPr>
              <a:t>:</a:t>
            </a:r>
            <a:endParaRPr/>
          </a:p>
          <a:p>
            <a:pPr indent="-228600" lvl="0" marL="228600" rtl="0" algn="l">
              <a:lnSpc>
                <a:spcPct val="120000"/>
              </a:lnSpc>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Site hierarchy refers to the organization and structure of a website's content, including how pages are arranged and linked together. A well-defined site hierarchy improves navigation, enhances user experience, and helps search engines understand the importance and relationship of each page, leading to better indexing and SEO performance.</a:t>
            </a:r>
            <a:endParaRPr/>
          </a:p>
          <a:p>
            <a:pPr indent="0" lvl="0" marL="0" rtl="0" algn="l">
              <a:lnSpc>
                <a:spcPct val="120000"/>
              </a:lnSpc>
              <a:spcBef>
                <a:spcPts val="1000"/>
              </a:spcBef>
              <a:spcAft>
                <a:spcPts val="0"/>
              </a:spcAft>
              <a:buClr>
                <a:srgbClr val="E8EAED"/>
              </a:buClr>
              <a:buSzPts val="2800"/>
              <a:buNone/>
            </a:pPr>
            <a:r>
              <a:rPr b="1" i="0" lang="en-US" sz="2800">
                <a:solidFill>
                  <a:srgbClr val="E8EAED"/>
                </a:solidFill>
                <a:latin typeface="Times New Roman"/>
                <a:ea typeface="Times New Roman"/>
                <a:cs typeface="Times New Roman"/>
                <a:sym typeface="Times New Roman"/>
              </a:rPr>
              <a:t>Factors to Consider for Robots.txt:</a:t>
            </a:r>
            <a:endParaRPr/>
          </a:p>
          <a:p>
            <a:pPr indent="0" lvl="0" marL="0" rtl="0" algn="l">
              <a:lnSpc>
                <a:spcPct val="120000"/>
              </a:lnSpc>
              <a:spcBef>
                <a:spcPts val="1000"/>
              </a:spcBef>
              <a:spcAft>
                <a:spcPts val="0"/>
              </a:spcAft>
              <a:buClr>
                <a:schemeClr val="lt1"/>
              </a:buClr>
              <a:buSzPts val="2000"/>
              <a:buNone/>
            </a:pPr>
            <a:r>
              <a:rPr lang="en-US">
                <a:latin typeface="Times New Roman"/>
                <a:ea typeface="Times New Roman"/>
                <a:cs typeface="Times New Roman"/>
                <a:sym typeface="Times New Roman"/>
              </a:rPr>
              <a:t>1. Logical Structure</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2. Hierarchy Levels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3. Navigation Menus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4. URL Structure</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5. Consistent Layout</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6. Category and Subcategory Organization</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7. User Experience</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8. Responsive Design</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9. Regular Updates</a:t>
            </a:r>
            <a:endParaRPr b="1" i="0"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1800"/>
              <a:buNone/>
            </a:pPr>
            <a:r>
              <a:t/>
            </a:r>
            <a:endParaRPr b="1"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800"/>
              <a:buNone/>
            </a:pPr>
            <a:r>
              <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800"/>
              <a:buNone/>
            </a:pPr>
            <a:r>
              <a:t/>
            </a:r>
            <a:endParaRPr b="1" sz="2800">
              <a:latin typeface="Times New Roman"/>
              <a:ea typeface="Times New Roman"/>
              <a:cs typeface="Times New Roman"/>
              <a:sym typeface="Times New Roman"/>
            </a:endParaRPr>
          </a:p>
        </p:txBody>
      </p:sp>
      <p:sp>
        <p:nvSpPr>
          <p:cNvPr id="234" name="Google Shape;234;p17"/>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descr="C:\Users\user\Downloads\unnamed (5).png" id="239" name="Google Shape;239;p18"/>
          <p:cNvPicPr preferRelativeResize="0"/>
          <p:nvPr/>
        </p:nvPicPr>
        <p:blipFill rotWithShape="1">
          <a:blip r:embed="rId3">
            <a:alphaModFix/>
          </a:blip>
          <a:srcRect b="0" l="0" r="0" t="0"/>
          <a:stretch/>
        </p:blipFill>
        <p:spPr>
          <a:xfrm>
            <a:off x="219075" y="414338"/>
            <a:ext cx="5524500" cy="3205161"/>
          </a:xfrm>
          <a:prstGeom prst="rect">
            <a:avLst/>
          </a:prstGeom>
          <a:noFill/>
          <a:ln>
            <a:noFill/>
          </a:ln>
        </p:spPr>
      </p:pic>
      <p:pic>
        <p:nvPicPr>
          <p:cNvPr descr="C:\Users\user\Downloads\unnamed (6).png" id="240" name="Google Shape;240;p18"/>
          <p:cNvPicPr preferRelativeResize="0"/>
          <p:nvPr/>
        </p:nvPicPr>
        <p:blipFill rotWithShape="1">
          <a:blip r:embed="rId3">
            <a:alphaModFix/>
          </a:blip>
          <a:srcRect b="0" l="0" r="0" t="0"/>
          <a:stretch/>
        </p:blipFill>
        <p:spPr>
          <a:xfrm>
            <a:off x="5924550" y="414338"/>
            <a:ext cx="6076950" cy="3205161"/>
          </a:xfrm>
          <a:prstGeom prst="rect">
            <a:avLst/>
          </a:prstGeom>
          <a:noFill/>
          <a:ln>
            <a:noFill/>
          </a:ln>
        </p:spPr>
      </p:pic>
      <p:pic>
        <p:nvPicPr>
          <p:cNvPr descr="C:\Users\user\Downloads\unnamed (7).png" id="241" name="Google Shape;241;p18"/>
          <p:cNvPicPr preferRelativeResize="0"/>
          <p:nvPr/>
        </p:nvPicPr>
        <p:blipFill rotWithShape="1">
          <a:blip r:embed="rId4">
            <a:alphaModFix/>
          </a:blip>
          <a:srcRect b="0" l="0" r="0" t="0"/>
          <a:stretch/>
        </p:blipFill>
        <p:spPr>
          <a:xfrm>
            <a:off x="219076" y="3990975"/>
            <a:ext cx="5524500" cy="2647950"/>
          </a:xfrm>
          <a:prstGeom prst="rect">
            <a:avLst/>
          </a:prstGeom>
          <a:noFill/>
          <a:ln>
            <a:noFill/>
          </a:ln>
        </p:spPr>
      </p:pic>
      <p:pic>
        <p:nvPicPr>
          <p:cNvPr descr="C:\Users\user\Downloads\unnamed (8).png" id="242" name="Google Shape;242;p18"/>
          <p:cNvPicPr preferRelativeResize="0"/>
          <p:nvPr/>
        </p:nvPicPr>
        <p:blipFill rotWithShape="1">
          <a:blip r:embed="rId5">
            <a:alphaModFix/>
          </a:blip>
          <a:srcRect b="0" l="0" r="0" t="0"/>
          <a:stretch/>
        </p:blipFill>
        <p:spPr>
          <a:xfrm>
            <a:off x="5924550" y="3819525"/>
            <a:ext cx="6191250" cy="2819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9"/>
          <p:cNvSpPr txBox="1"/>
          <p:nvPr>
            <p:ph idx="1" type="body"/>
          </p:nvPr>
        </p:nvSpPr>
        <p:spPr>
          <a:xfrm>
            <a:off x="268335" y="349623"/>
            <a:ext cx="11726744" cy="6508377"/>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2"/>
              </a:buClr>
              <a:buSzPts val="3300"/>
              <a:buNone/>
            </a:pPr>
            <a:r>
              <a:rPr b="1" lang="en-US" sz="3300">
                <a:solidFill>
                  <a:schemeClr val="lt2"/>
                </a:solidFill>
                <a:latin typeface="Times New Roman"/>
                <a:ea typeface="Times New Roman"/>
                <a:cs typeface="Times New Roman"/>
                <a:sym typeface="Times New Roman"/>
              </a:rPr>
              <a:t>URL Structure</a:t>
            </a:r>
            <a:r>
              <a:rPr b="1" i="0" lang="en-US" sz="3300">
                <a:solidFill>
                  <a:schemeClr val="lt2"/>
                </a:solidFill>
                <a:latin typeface="Times New Roman"/>
                <a:ea typeface="Times New Roman"/>
                <a:cs typeface="Times New Roman"/>
                <a:sym typeface="Times New Roman"/>
              </a:rPr>
              <a:t>:</a:t>
            </a:r>
            <a:endParaRPr/>
          </a:p>
          <a:p>
            <a:pPr indent="-228600" lvl="0" marL="228600" rtl="0" algn="l">
              <a:lnSpc>
                <a:spcPct val="120000"/>
              </a:lnSpc>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 URL structure refers to the organization and formatting of web addresses on a site. An effective URL structure is crucial for SEO, user experience, and site navigation. Well-structured URLs help search engines understand the content and hierarchy of a site, improve crawlability, and provide users with clear and meaningful links</a:t>
            </a:r>
            <a:r>
              <a:rPr lang="en-US"/>
              <a:t>.</a:t>
            </a:r>
            <a:r>
              <a:rPr b="0" i="0" lang="en-US">
                <a:solidFill>
                  <a:srgbClr val="E8EAED"/>
                </a:solidFill>
                <a:latin typeface="Times New Roman"/>
                <a:ea typeface="Times New Roman"/>
                <a:cs typeface="Times New Roman"/>
                <a:sym typeface="Times New Roman"/>
              </a:rPr>
              <a:t>.</a:t>
            </a:r>
            <a:endParaRPr/>
          </a:p>
          <a:p>
            <a:pPr indent="0" lvl="0" marL="0" rtl="0" algn="l">
              <a:lnSpc>
                <a:spcPct val="120000"/>
              </a:lnSpc>
              <a:spcBef>
                <a:spcPts val="1000"/>
              </a:spcBef>
              <a:spcAft>
                <a:spcPts val="0"/>
              </a:spcAft>
              <a:buClr>
                <a:srgbClr val="E8EAED"/>
              </a:buClr>
              <a:buSzPts val="2800"/>
              <a:buNone/>
            </a:pPr>
            <a:r>
              <a:rPr b="1" i="0" lang="en-US" sz="2800">
                <a:solidFill>
                  <a:srgbClr val="E8EAED"/>
                </a:solidFill>
                <a:latin typeface="Times New Roman"/>
                <a:ea typeface="Times New Roman"/>
                <a:cs typeface="Times New Roman"/>
                <a:sym typeface="Times New Roman"/>
              </a:rPr>
              <a:t>Factors to Consider for </a:t>
            </a:r>
            <a:r>
              <a:rPr lang="en-US" sz="2800">
                <a:latin typeface="Times New Roman"/>
                <a:ea typeface="Times New Roman"/>
                <a:cs typeface="Times New Roman"/>
                <a:sym typeface="Times New Roman"/>
              </a:rPr>
              <a:t>URL Structure</a:t>
            </a:r>
            <a:r>
              <a:rPr b="1" i="0" lang="en-US" sz="2800">
                <a:solidFill>
                  <a:srgbClr val="E8EAED"/>
                </a:solidFill>
                <a:latin typeface="Times New Roman"/>
                <a:ea typeface="Times New Roman"/>
                <a:cs typeface="Times New Roman"/>
                <a:sym typeface="Times New Roman"/>
              </a:rPr>
              <a:t>:</a:t>
            </a:r>
            <a:endParaRPr/>
          </a:p>
          <a:p>
            <a:pPr indent="0" lvl="0" marL="0" rtl="0" algn="l">
              <a:lnSpc>
                <a:spcPct val="120000"/>
              </a:lnSpc>
              <a:spcBef>
                <a:spcPts val="1000"/>
              </a:spcBef>
              <a:spcAft>
                <a:spcPts val="0"/>
              </a:spcAft>
              <a:buClr>
                <a:schemeClr val="lt1"/>
              </a:buClr>
              <a:buSzPts val="2000"/>
              <a:buNone/>
            </a:pPr>
            <a:r>
              <a:rPr lang="en-US"/>
              <a:t>1. </a:t>
            </a:r>
            <a:r>
              <a:rPr lang="en-US">
                <a:latin typeface="Times New Roman"/>
                <a:ea typeface="Times New Roman"/>
                <a:cs typeface="Times New Roman"/>
                <a:sym typeface="Times New Roman"/>
              </a:rPr>
              <a:t>Simplicity and Readability</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2. Keywords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3. Hyphens vs. Underscores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4. Lowercase Letters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5. Avoid Special Characters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6. URL Length</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7. Redirection Strategy</a:t>
            </a:r>
            <a:endParaRPr/>
          </a:p>
          <a:p>
            <a:pPr indent="0" lvl="0" marL="0" rtl="0" algn="l">
              <a:lnSpc>
                <a:spcPct val="120000"/>
              </a:lnSpc>
              <a:spcBef>
                <a:spcPts val="1000"/>
              </a:spcBef>
              <a:spcAft>
                <a:spcPts val="0"/>
              </a:spcAft>
              <a:buClr>
                <a:srgbClr val="E8EAED"/>
              </a:buClr>
              <a:buSzPts val="1700"/>
              <a:buNone/>
            </a:pPr>
            <a:r>
              <a:rPr b="1" i="0" lang="en-US" sz="1700">
                <a:solidFill>
                  <a:srgbClr val="E8EAED"/>
                </a:solidFill>
                <a:latin typeface="Times New Roman"/>
                <a:ea typeface="Times New Roman"/>
                <a:cs typeface="Times New Roman"/>
                <a:sym typeface="Times New Roman"/>
              </a:rPr>
              <a:t>Reference</a:t>
            </a:r>
            <a:r>
              <a:rPr b="0" i="0" lang="en-US" sz="1700">
                <a:solidFill>
                  <a:srgbClr val="E8EAED"/>
                </a:solidFill>
                <a:latin typeface="Times New Roman"/>
                <a:ea typeface="Times New Roman"/>
                <a:cs typeface="Times New Roman"/>
                <a:sym typeface="Times New Roman"/>
              </a:rPr>
              <a:t> : </a:t>
            </a:r>
            <a:r>
              <a:rPr lang="en-US" sz="1700" u="sng">
                <a:solidFill>
                  <a:srgbClr val="E8EAED"/>
                </a:solidFill>
                <a:latin typeface="Times New Roman"/>
                <a:ea typeface="Times New Roman"/>
                <a:cs typeface="Times New Roman"/>
                <a:sym typeface="Times New Roman"/>
                <a:hlinkClick r:id="rId3">
                  <a:extLst>
                    <a:ext uri="{A12FA001-AC4F-418D-AE19-62706E023703}">
                      <ahyp:hlinkClr val="tx"/>
                    </a:ext>
                  </a:extLst>
                </a:hlinkClick>
              </a:rPr>
              <a:t>https://www.kauveryhospital.com/centers-of-excellence-and-specialties/heart-and-lung-transplant/</a:t>
            </a:r>
            <a:endParaRPr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1800"/>
              <a:buNone/>
            </a:pPr>
            <a:r>
              <a:t/>
            </a:r>
            <a:endParaRPr b="1"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800"/>
              <a:buNone/>
            </a:pPr>
            <a:r>
              <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800"/>
              <a:buNone/>
            </a:pPr>
            <a:r>
              <a:t/>
            </a:r>
            <a:endParaRPr b="1" sz="2800">
              <a:latin typeface="Times New Roman"/>
              <a:ea typeface="Times New Roman"/>
              <a:cs typeface="Times New Roman"/>
              <a:sym typeface="Times New Roman"/>
            </a:endParaRPr>
          </a:p>
        </p:txBody>
      </p:sp>
      <p:sp>
        <p:nvSpPr>
          <p:cNvPr id="248" name="Google Shape;248;p19"/>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20000"/>
              </a:lnSpc>
              <a:spcBef>
                <a:spcPts val="0"/>
              </a:spcBef>
              <a:spcAft>
                <a:spcPts val="0"/>
              </a:spcAft>
              <a:buClr>
                <a:schemeClr val="lt2"/>
              </a:buClr>
              <a:buSzPct val="100000"/>
              <a:buNone/>
            </a:pPr>
            <a:r>
              <a:rPr b="1" lang="en-US" sz="3600">
                <a:solidFill>
                  <a:schemeClr val="lt2"/>
                </a:solidFill>
                <a:latin typeface="Times New Roman"/>
                <a:ea typeface="Times New Roman"/>
                <a:cs typeface="Times New Roman"/>
                <a:sym typeface="Times New Roman"/>
              </a:rPr>
              <a:t>Keyword Research</a:t>
            </a:r>
            <a:r>
              <a:rPr b="1" i="0" lang="en-US" sz="2800">
                <a:solidFill>
                  <a:srgbClr val="E8EAED"/>
                </a:solidFill>
                <a:latin typeface="Times New Roman"/>
                <a:ea typeface="Times New Roman"/>
                <a:cs typeface="Times New Roman"/>
                <a:sym typeface="Times New Roman"/>
              </a:rPr>
              <a:t>:</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a:latin typeface="Times New Roman"/>
                <a:ea typeface="Times New Roman"/>
                <a:cs typeface="Times New Roman"/>
                <a:sym typeface="Times New Roman"/>
              </a:rPr>
              <a:t>Keyword research is the process of identifying and analyzing search terms that users enter into search engines. It helps in understanding what topics are relevant to your audience, discovering new content opportunities, and optimizing your website to attract more organic traffic. Effective keyword research informs content creation, SEO strategies, and overall digital marketing efforts.</a:t>
            </a:r>
            <a:endParaRPr/>
          </a:p>
          <a:p>
            <a:pPr indent="0" lvl="0" marL="0" rtl="0" algn="l">
              <a:lnSpc>
                <a:spcPct val="120000"/>
              </a:lnSpc>
              <a:spcBef>
                <a:spcPts val="1000"/>
              </a:spcBef>
              <a:spcAft>
                <a:spcPts val="0"/>
              </a:spcAft>
              <a:buClr>
                <a:srgbClr val="E8EAED"/>
              </a:buClr>
              <a:buSzPct val="100000"/>
              <a:buNone/>
            </a:pPr>
            <a:r>
              <a:rPr b="1" i="0" lang="en-US" sz="2500">
                <a:solidFill>
                  <a:srgbClr val="E8EAED"/>
                </a:solidFill>
                <a:latin typeface="Times New Roman"/>
                <a:ea typeface="Times New Roman"/>
                <a:cs typeface="Times New Roman"/>
                <a:sym typeface="Times New Roman"/>
              </a:rPr>
              <a:t>Factors to Consider for Keyword Research :</a:t>
            </a:r>
            <a:endParaRPr/>
          </a:p>
          <a:p>
            <a:pPr indent="0" lvl="0" marL="0" rtl="0" algn="l">
              <a:lnSpc>
                <a:spcPct val="120000"/>
              </a:lnSpc>
              <a:spcBef>
                <a:spcPts val="1000"/>
              </a:spcBef>
              <a:spcAft>
                <a:spcPts val="0"/>
              </a:spcAft>
              <a:buClr>
                <a:schemeClr val="lt1"/>
              </a:buClr>
              <a:buSzPct val="100000"/>
              <a:buNone/>
            </a:pPr>
            <a:r>
              <a:rPr lang="en-US" sz="2100" u="sng">
                <a:latin typeface="Times New Roman"/>
                <a:ea typeface="Times New Roman"/>
                <a:cs typeface="Times New Roman"/>
                <a:sym typeface="Times New Roman"/>
              </a:rPr>
              <a:t>Types of Keywords</a:t>
            </a:r>
            <a:br>
              <a:rPr lang="en-US" sz="2100">
                <a:latin typeface="Times New Roman"/>
                <a:ea typeface="Times New Roman"/>
                <a:cs typeface="Times New Roman"/>
                <a:sym typeface="Times New Roman"/>
              </a:rPr>
            </a:br>
            <a:r>
              <a:rPr lang="en-US" sz="2100">
                <a:latin typeface="Times New Roman"/>
                <a:ea typeface="Times New Roman"/>
                <a:cs typeface="Times New Roman"/>
                <a:sym typeface="Times New Roman"/>
              </a:rPr>
              <a:t>1. Short-Tail Keywords</a:t>
            </a:r>
            <a:br>
              <a:rPr lang="en-US" sz="2100">
                <a:latin typeface="Times New Roman"/>
                <a:ea typeface="Times New Roman"/>
                <a:cs typeface="Times New Roman"/>
                <a:sym typeface="Times New Roman"/>
              </a:rPr>
            </a:br>
            <a:r>
              <a:rPr lang="en-US" sz="2100">
                <a:latin typeface="Times New Roman"/>
                <a:ea typeface="Times New Roman"/>
                <a:cs typeface="Times New Roman"/>
                <a:sym typeface="Times New Roman"/>
              </a:rPr>
              <a:t>2. Long-Tail Keywords</a:t>
            </a:r>
            <a:br>
              <a:rPr lang="en-US" sz="2100">
                <a:latin typeface="Times New Roman"/>
                <a:ea typeface="Times New Roman"/>
                <a:cs typeface="Times New Roman"/>
                <a:sym typeface="Times New Roman"/>
              </a:rPr>
            </a:br>
            <a:r>
              <a:rPr lang="en-US" sz="2100">
                <a:latin typeface="Times New Roman"/>
                <a:ea typeface="Times New Roman"/>
                <a:cs typeface="Times New Roman"/>
                <a:sym typeface="Times New Roman"/>
              </a:rPr>
              <a:t>3. Local Keywords</a:t>
            </a:r>
            <a:br>
              <a:rPr lang="en-US" sz="2100">
                <a:latin typeface="Times New Roman"/>
                <a:ea typeface="Times New Roman"/>
                <a:cs typeface="Times New Roman"/>
                <a:sym typeface="Times New Roman"/>
              </a:rPr>
            </a:br>
            <a:br>
              <a:rPr lang="en-US" sz="2100">
                <a:latin typeface="Times New Roman"/>
                <a:ea typeface="Times New Roman"/>
                <a:cs typeface="Times New Roman"/>
                <a:sym typeface="Times New Roman"/>
              </a:rPr>
            </a:br>
            <a:r>
              <a:rPr lang="en-US" sz="2100" u="sng">
                <a:latin typeface="Times New Roman"/>
                <a:ea typeface="Times New Roman"/>
                <a:cs typeface="Times New Roman"/>
                <a:sym typeface="Times New Roman"/>
              </a:rPr>
              <a:t>Tools</a:t>
            </a:r>
            <a:br>
              <a:rPr lang="en-US" sz="2100">
                <a:latin typeface="Times New Roman"/>
                <a:ea typeface="Times New Roman"/>
                <a:cs typeface="Times New Roman"/>
                <a:sym typeface="Times New Roman"/>
              </a:rPr>
            </a:br>
            <a:r>
              <a:rPr lang="en-US" sz="2100">
                <a:latin typeface="Times New Roman"/>
                <a:ea typeface="Times New Roman"/>
                <a:cs typeface="Times New Roman"/>
                <a:sym typeface="Times New Roman"/>
              </a:rPr>
              <a:t>1. Google Keyword Planner</a:t>
            </a:r>
            <a:br>
              <a:rPr lang="en-US" sz="2100">
                <a:latin typeface="Times New Roman"/>
                <a:ea typeface="Times New Roman"/>
                <a:cs typeface="Times New Roman"/>
                <a:sym typeface="Times New Roman"/>
              </a:rPr>
            </a:br>
            <a:r>
              <a:rPr lang="en-US" sz="2100">
                <a:latin typeface="Times New Roman"/>
                <a:ea typeface="Times New Roman"/>
                <a:cs typeface="Times New Roman"/>
                <a:sym typeface="Times New Roman"/>
              </a:rPr>
              <a:t>2. Ahrefs</a:t>
            </a:r>
            <a:br>
              <a:rPr lang="en-US" sz="2100">
                <a:latin typeface="Times New Roman"/>
                <a:ea typeface="Times New Roman"/>
                <a:cs typeface="Times New Roman"/>
                <a:sym typeface="Times New Roman"/>
              </a:rPr>
            </a:br>
            <a:r>
              <a:rPr lang="en-US" sz="2100">
                <a:latin typeface="Times New Roman"/>
                <a:ea typeface="Times New Roman"/>
                <a:cs typeface="Times New Roman"/>
                <a:sym typeface="Times New Roman"/>
              </a:rPr>
              <a:t>3. SEMrush</a:t>
            </a:r>
            <a:br>
              <a:rPr lang="en-US" sz="2100">
                <a:latin typeface="Times New Roman"/>
                <a:ea typeface="Times New Roman"/>
                <a:cs typeface="Times New Roman"/>
                <a:sym typeface="Times New Roman"/>
              </a:rPr>
            </a:br>
            <a:r>
              <a:rPr lang="en-US" sz="2100">
                <a:latin typeface="Times New Roman"/>
                <a:ea typeface="Times New Roman"/>
                <a:cs typeface="Times New Roman"/>
                <a:sym typeface="Times New Roman"/>
              </a:rPr>
              <a:t>4. Ubersuggest</a:t>
            </a:r>
            <a:br>
              <a:rPr lang="en-US" sz="2100">
                <a:latin typeface="Times New Roman"/>
                <a:ea typeface="Times New Roman"/>
                <a:cs typeface="Times New Roman"/>
                <a:sym typeface="Times New Roman"/>
              </a:rPr>
            </a:br>
            <a:br>
              <a:rPr lang="en-US" sz="1800"/>
            </a:br>
            <a:endParaRPr b="1"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sz="2800">
              <a:latin typeface="Times New Roman"/>
              <a:ea typeface="Times New Roman"/>
              <a:cs typeface="Times New Roman"/>
              <a:sym typeface="Times New Roman"/>
            </a:endParaRPr>
          </a:p>
        </p:txBody>
      </p:sp>
      <p:sp>
        <p:nvSpPr>
          <p:cNvPr id="143" name="Google Shape;143;p2"/>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descr="C:\Users\user\Downloads\unnamed.png" id="253" name="Google Shape;253;p20"/>
          <p:cNvPicPr preferRelativeResize="0"/>
          <p:nvPr/>
        </p:nvPicPr>
        <p:blipFill rotWithShape="1">
          <a:blip r:embed="rId3">
            <a:alphaModFix/>
          </a:blip>
          <a:srcRect b="0" l="0" r="0" t="0"/>
          <a:stretch/>
        </p:blipFill>
        <p:spPr>
          <a:xfrm>
            <a:off x="2720485" y="152155"/>
            <a:ext cx="6353176" cy="3118584"/>
          </a:xfrm>
          <a:prstGeom prst="rect">
            <a:avLst/>
          </a:prstGeom>
          <a:noFill/>
          <a:ln>
            <a:noFill/>
          </a:ln>
        </p:spPr>
      </p:pic>
      <p:pic>
        <p:nvPicPr>
          <p:cNvPr descr="C:\Users\user\Downloads\unnamed (1).png" id="254" name="Google Shape;254;p20"/>
          <p:cNvPicPr preferRelativeResize="0"/>
          <p:nvPr/>
        </p:nvPicPr>
        <p:blipFill rotWithShape="1">
          <a:blip r:embed="rId4">
            <a:alphaModFix/>
          </a:blip>
          <a:srcRect b="0" l="0" r="0" t="0"/>
          <a:stretch/>
        </p:blipFill>
        <p:spPr>
          <a:xfrm>
            <a:off x="2720485" y="3367718"/>
            <a:ext cx="6353176" cy="316960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1"/>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2"/>
              </a:buClr>
              <a:buSzPts val="3300"/>
              <a:buNone/>
            </a:pPr>
            <a:r>
              <a:rPr b="1" lang="en-US" sz="3300">
                <a:solidFill>
                  <a:schemeClr val="lt2"/>
                </a:solidFill>
                <a:latin typeface="Times New Roman"/>
                <a:ea typeface="Times New Roman"/>
                <a:cs typeface="Times New Roman"/>
                <a:sym typeface="Times New Roman"/>
              </a:rPr>
              <a:t>Media Metadata Optimizations </a:t>
            </a:r>
            <a:r>
              <a:rPr b="1" i="0" lang="en-US" sz="3300">
                <a:solidFill>
                  <a:schemeClr val="lt2"/>
                </a:solidFill>
                <a:latin typeface="Times New Roman"/>
                <a:ea typeface="Times New Roman"/>
                <a:cs typeface="Times New Roman"/>
                <a:sym typeface="Times New Roman"/>
              </a:rPr>
              <a:t>:</a:t>
            </a:r>
            <a:endParaRPr/>
          </a:p>
          <a:p>
            <a:pPr indent="-228600" lvl="0" marL="228600" rtl="0" algn="l">
              <a:lnSpc>
                <a:spcPct val="120000"/>
              </a:lnSpc>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Media metadata optimizations involve improving the data associated with media files, such as images, videos, and audio, to enhance SEO, accessibility, and user experience. Properly optimized media metadata helps search engines understand the content of media files, improves page load times, and ensures that media is accessible to all users.</a:t>
            </a:r>
            <a:endParaRPr/>
          </a:p>
          <a:p>
            <a:pPr indent="0" lvl="0" marL="0" rtl="0" algn="l">
              <a:lnSpc>
                <a:spcPct val="120000"/>
              </a:lnSpc>
              <a:spcBef>
                <a:spcPts val="1000"/>
              </a:spcBef>
              <a:spcAft>
                <a:spcPts val="0"/>
              </a:spcAft>
              <a:buClr>
                <a:srgbClr val="E8EAED"/>
              </a:buClr>
              <a:buSzPts val="2800"/>
              <a:buNone/>
            </a:pPr>
            <a:r>
              <a:rPr b="1" i="0" lang="en-US" sz="2800">
                <a:solidFill>
                  <a:srgbClr val="E8EAED"/>
                </a:solidFill>
                <a:latin typeface="Times New Roman"/>
                <a:ea typeface="Times New Roman"/>
                <a:cs typeface="Times New Roman"/>
                <a:sym typeface="Times New Roman"/>
              </a:rPr>
              <a:t>Factors to Consider for </a:t>
            </a:r>
            <a:r>
              <a:rPr b="1" lang="en-US" sz="2800">
                <a:solidFill>
                  <a:srgbClr val="E8EAED"/>
                </a:solidFill>
                <a:latin typeface="Times New Roman"/>
                <a:ea typeface="Times New Roman"/>
                <a:cs typeface="Times New Roman"/>
                <a:sym typeface="Times New Roman"/>
              </a:rPr>
              <a:t>Media metadata Optimizations</a:t>
            </a:r>
            <a:r>
              <a:rPr b="1" i="0" lang="en-US" sz="2800">
                <a:solidFill>
                  <a:srgbClr val="E8EAED"/>
                </a:solidFill>
                <a:latin typeface="Times New Roman"/>
                <a:ea typeface="Times New Roman"/>
                <a:cs typeface="Times New Roman"/>
                <a:sym typeface="Times New Roman"/>
              </a:rPr>
              <a:t>:</a:t>
            </a:r>
            <a:endParaRPr/>
          </a:p>
          <a:p>
            <a:pPr indent="0" lvl="0" marL="0" rtl="0" algn="l">
              <a:lnSpc>
                <a:spcPct val="120000"/>
              </a:lnSpc>
              <a:spcBef>
                <a:spcPts val="1000"/>
              </a:spcBef>
              <a:spcAft>
                <a:spcPts val="0"/>
              </a:spcAft>
              <a:buClr>
                <a:schemeClr val="lt1"/>
              </a:buClr>
              <a:buSzPts val="2000"/>
              <a:buNone/>
            </a:pPr>
            <a:r>
              <a:rPr lang="en-US">
                <a:latin typeface="Times New Roman"/>
                <a:ea typeface="Times New Roman"/>
                <a:cs typeface="Times New Roman"/>
                <a:sym typeface="Times New Roman"/>
              </a:rPr>
              <a:t>1</a:t>
            </a:r>
            <a:r>
              <a:rPr lang="en-US" sz="1900">
                <a:latin typeface="Times New Roman"/>
                <a:ea typeface="Times New Roman"/>
                <a:cs typeface="Times New Roman"/>
                <a:sym typeface="Times New Roman"/>
              </a:rPr>
              <a:t>. Image Alt Text</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2. Image File Names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3. Image Captions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4. Image File Size and Compression</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5. Image Dimensions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6. Video Metadata</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7. Video Thumbnails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8. Audio Metadata</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9. Schema Markup</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10. Content Delivery Network (CDN) </a:t>
            </a:r>
            <a:endParaRPr sz="1900">
              <a:latin typeface="Times New Roman"/>
              <a:ea typeface="Times New Roman"/>
              <a:cs typeface="Times New Roman"/>
              <a:sym typeface="Times New Roman"/>
            </a:endParaRPr>
          </a:p>
        </p:txBody>
      </p:sp>
      <p:sp>
        <p:nvSpPr>
          <p:cNvPr id="260" name="Google Shape;260;p21"/>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descr="C:\Users\user\Downloads\unnamed (1).png" id="265" name="Google Shape;265;p22"/>
          <p:cNvPicPr preferRelativeResize="0"/>
          <p:nvPr/>
        </p:nvPicPr>
        <p:blipFill rotWithShape="1">
          <a:blip r:embed="rId3">
            <a:alphaModFix/>
          </a:blip>
          <a:srcRect b="0" l="0" r="0" t="0"/>
          <a:stretch/>
        </p:blipFill>
        <p:spPr>
          <a:xfrm>
            <a:off x="785585" y="449943"/>
            <a:ext cx="10970986" cy="589586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3"/>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2"/>
              </a:buClr>
              <a:buSzPts val="3300"/>
              <a:buNone/>
            </a:pPr>
            <a:r>
              <a:rPr b="1" lang="en-US" sz="3300">
                <a:solidFill>
                  <a:schemeClr val="lt2"/>
                </a:solidFill>
                <a:latin typeface="Times New Roman"/>
                <a:ea typeface="Times New Roman"/>
                <a:cs typeface="Times New Roman"/>
                <a:sym typeface="Times New Roman"/>
              </a:rPr>
              <a:t>Media Descriptions Optimizations </a:t>
            </a:r>
            <a:r>
              <a:rPr b="1" i="0" lang="en-US" sz="3300">
                <a:solidFill>
                  <a:schemeClr val="lt2"/>
                </a:solidFill>
                <a:latin typeface="Times New Roman"/>
                <a:ea typeface="Times New Roman"/>
                <a:cs typeface="Times New Roman"/>
                <a:sym typeface="Times New Roman"/>
              </a:rPr>
              <a:t>:</a:t>
            </a:r>
            <a:endParaRPr/>
          </a:p>
          <a:p>
            <a:pPr indent="-228600" lvl="0" marL="228600" rtl="0" algn="l">
              <a:lnSpc>
                <a:spcPct val="120000"/>
              </a:lnSpc>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Media descriptions optimizations involve enhancing the textual descriptions associated with media files, such as images, videos, and audio, to improve SEO, accessibility, and user engagement. Well-optimized media descriptions help search engines understand the content, enhance user experience, and make media more discoverable.</a:t>
            </a:r>
            <a:endParaRPr/>
          </a:p>
          <a:p>
            <a:pPr indent="-228600" lvl="0" marL="228600" rtl="0" algn="l">
              <a:lnSpc>
                <a:spcPct val="120000"/>
              </a:lnSpc>
              <a:spcBef>
                <a:spcPts val="1000"/>
              </a:spcBef>
              <a:spcAft>
                <a:spcPts val="0"/>
              </a:spcAft>
              <a:buClr>
                <a:srgbClr val="E8EAED"/>
              </a:buClr>
              <a:buSzPts val="2800"/>
              <a:buFont typeface="Noto Sans Symbols"/>
              <a:buChar char="❖"/>
            </a:pPr>
            <a:r>
              <a:rPr b="1" i="0" lang="en-US" sz="2800">
                <a:solidFill>
                  <a:srgbClr val="E8EAED"/>
                </a:solidFill>
                <a:latin typeface="Times New Roman"/>
                <a:ea typeface="Times New Roman"/>
                <a:cs typeface="Times New Roman"/>
                <a:sym typeface="Times New Roman"/>
              </a:rPr>
              <a:t>Factors to Consider for </a:t>
            </a:r>
            <a:r>
              <a:rPr b="1" lang="en-US" sz="2800">
                <a:solidFill>
                  <a:srgbClr val="E8EAED"/>
                </a:solidFill>
                <a:latin typeface="Times New Roman"/>
                <a:ea typeface="Times New Roman"/>
                <a:cs typeface="Times New Roman"/>
                <a:sym typeface="Times New Roman"/>
              </a:rPr>
              <a:t>Media Description Optimizations</a:t>
            </a:r>
            <a:r>
              <a:rPr b="1" i="0" lang="en-US" sz="2800">
                <a:solidFill>
                  <a:srgbClr val="E8EAED"/>
                </a:solidFill>
                <a:latin typeface="Times New Roman"/>
                <a:ea typeface="Times New Roman"/>
                <a:cs typeface="Times New Roman"/>
                <a:sym typeface="Times New Roman"/>
              </a:rPr>
              <a:t>:</a:t>
            </a:r>
            <a:endParaRPr/>
          </a:p>
          <a:p>
            <a:pPr indent="0" lvl="0" marL="0" rtl="0" algn="l">
              <a:lnSpc>
                <a:spcPct val="120000"/>
              </a:lnSpc>
              <a:spcBef>
                <a:spcPts val="1000"/>
              </a:spcBef>
              <a:spcAft>
                <a:spcPts val="0"/>
              </a:spcAft>
              <a:buClr>
                <a:schemeClr val="lt1"/>
              </a:buClr>
              <a:buSzPts val="2000"/>
              <a:buNone/>
            </a:pPr>
            <a:r>
              <a:rPr lang="en-US">
                <a:latin typeface="Times New Roman"/>
                <a:ea typeface="Times New Roman"/>
                <a:cs typeface="Times New Roman"/>
                <a:sym typeface="Times New Roman"/>
              </a:rPr>
              <a:t>1. Image Descriptions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2. Video Descriptions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3. Audio Descriptions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4. Meta Descriptions for Media</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5. Alt Text for Images</a:t>
            </a:r>
            <a:endParaRPr b="1" i="0">
              <a:solidFill>
                <a:srgbClr val="E8EAED"/>
              </a:solidFill>
              <a:latin typeface="Times New Roman"/>
              <a:ea typeface="Times New Roman"/>
              <a:cs typeface="Times New Roman"/>
              <a:sym typeface="Times New Roman"/>
            </a:endParaRPr>
          </a:p>
        </p:txBody>
      </p:sp>
      <p:sp>
        <p:nvSpPr>
          <p:cNvPr id="271" name="Google Shape;271;p23"/>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4"/>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2"/>
              </a:buClr>
              <a:buSzPts val="3300"/>
              <a:buNone/>
            </a:pPr>
            <a:r>
              <a:rPr b="1" lang="en-US" sz="3300">
                <a:solidFill>
                  <a:schemeClr val="lt2"/>
                </a:solidFill>
                <a:latin typeface="Times New Roman"/>
                <a:ea typeface="Times New Roman"/>
                <a:cs typeface="Times New Roman"/>
                <a:sym typeface="Times New Roman"/>
              </a:rPr>
              <a:t>Media Comparison and Media Formats </a:t>
            </a:r>
            <a:r>
              <a:rPr b="1" i="0" lang="en-US" sz="3300">
                <a:solidFill>
                  <a:schemeClr val="lt2"/>
                </a:solidFill>
                <a:latin typeface="Times New Roman"/>
                <a:ea typeface="Times New Roman"/>
                <a:cs typeface="Times New Roman"/>
                <a:sym typeface="Times New Roman"/>
              </a:rPr>
              <a:t>:</a:t>
            </a:r>
            <a:endParaRPr/>
          </a:p>
          <a:p>
            <a:pPr indent="-228600" lvl="0" marL="228600" rtl="0" algn="l">
              <a:lnSpc>
                <a:spcPct val="120000"/>
              </a:lnSpc>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Media comparison and media formats involve evaluating different types of media files, such as images, videos, and audio, to determine the best formats and practices for optimizing performance, quality, and compatibility. Understanding various media formats helps in selecting the most appropriate options for web and digital use, ensuring efficient load times, and delivering high-quality content.</a:t>
            </a:r>
            <a:endParaRPr>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ts val="2800"/>
              <a:buNone/>
            </a:pPr>
            <a:r>
              <a:rPr b="1" i="0" lang="en-US" sz="2800">
                <a:solidFill>
                  <a:srgbClr val="E8EAED"/>
                </a:solidFill>
                <a:latin typeface="Times New Roman"/>
                <a:ea typeface="Times New Roman"/>
                <a:cs typeface="Times New Roman"/>
                <a:sym typeface="Times New Roman"/>
              </a:rPr>
              <a:t>Factors to Consider for </a:t>
            </a:r>
            <a:r>
              <a:rPr b="1" lang="en-US" sz="2800">
                <a:solidFill>
                  <a:srgbClr val="E8EAED"/>
                </a:solidFill>
                <a:latin typeface="Times New Roman"/>
                <a:ea typeface="Times New Roman"/>
                <a:cs typeface="Times New Roman"/>
                <a:sym typeface="Times New Roman"/>
              </a:rPr>
              <a:t>Media Description Optimizations</a:t>
            </a:r>
            <a:r>
              <a:rPr b="1" i="0" lang="en-US" sz="2800">
                <a:solidFill>
                  <a:srgbClr val="E8EAED"/>
                </a:solidFill>
                <a:latin typeface="Times New Roman"/>
                <a:ea typeface="Times New Roman"/>
                <a:cs typeface="Times New Roman"/>
                <a:sym typeface="Times New Roman"/>
              </a:rPr>
              <a:t>:</a:t>
            </a:r>
            <a:endParaRPr/>
          </a:p>
          <a:p>
            <a:pPr indent="0" lvl="0" marL="0" rtl="0" algn="l">
              <a:lnSpc>
                <a:spcPct val="120000"/>
              </a:lnSpc>
              <a:spcBef>
                <a:spcPts val="1000"/>
              </a:spcBef>
              <a:spcAft>
                <a:spcPts val="0"/>
              </a:spcAft>
              <a:buClr>
                <a:schemeClr val="lt1"/>
              </a:buClr>
              <a:buSzPts val="2200"/>
              <a:buNone/>
            </a:pPr>
            <a:r>
              <a:rPr lang="en-US" sz="2200">
                <a:latin typeface="Times New Roman"/>
                <a:ea typeface="Times New Roman"/>
                <a:cs typeface="Times New Roman"/>
                <a:sym typeface="Times New Roman"/>
              </a:rPr>
              <a:t>1. Image Formats</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2. Audio Formats</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3. Choosing the Right Format</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4. Quality vs. File Size</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5. Media Optimization Strategies</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6. Compression</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7. Responsive Media</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8. CDN Usage</a:t>
            </a:r>
            <a:endParaRPr b="1" i="0" sz="2200">
              <a:solidFill>
                <a:srgbClr val="E8EAED"/>
              </a:solidFill>
              <a:latin typeface="Times New Roman"/>
              <a:ea typeface="Times New Roman"/>
              <a:cs typeface="Times New Roman"/>
              <a:sym typeface="Times New Roman"/>
            </a:endParaRPr>
          </a:p>
        </p:txBody>
      </p:sp>
      <p:sp>
        <p:nvSpPr>
          <p:cNvPr id="277" name="Google Shape;277;p24"/>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5"/>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2"/>
              </a:buClr>
              <a:buSzPts val="3300"/>
              <a:buNone/>
            </a:pPr>
            <a:r>
              <a:rPr b="1" lang="en-US" sz="3300">
                <a:solidFill>
                  <a:schemeClr val="lt2"/>
                </a:solidFill>
                <a:latin typeface="Times New Roman"/>
                <a:ea typeface="Times New Roman"/>
                <a:cs typeface="Times New Roman"/>
                <a:sym typeface="Times New Roman"/>
              </a:rPr>
              <a:t>Blog Writing with Landing Pages</a:t>
            </a:r>
            <a:r>
              <a:rPr b="1" i="0" lang="en-US" sz="3300">
                <a:solidFill>
                  <a:schemeClr val="lt2"/>
                </a:solidFill>
                <a:latin typeface="Times New Roman"/>
                <a:ea typeface="Times New Roman"/>
                <a:cs typeface="Times New Roman"/>
                <a:sym typeface="Times New Roman"/>
              </a:rPr>
              <a:t>:</a:t>
            </a:r>
            <a:endParaRPr/>
          </a:p>
          <a:p>
            <a:pPr indent="-228600" lvl="0" marL="228600" rtl="0" algn="l">
              <a:lnSpc>
                <a:spcPct val="120000"/>
              </a:lnSpc>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Blog writing involves creating informative and engaging posts, while landing pages are standalone web pages designed for conversion purposes. Combining these elements directs blog readers to specific actions through optimized landing pages.</a:t>
            </a:r>
            <a:endParaRPr/>
          </a:p>
          <a:p>
            <a:pPr indent="0" lvl="0" marL="0" rtl="0" algn="l">
              <a:lnSpc>
                <a:spcPct val="120000"/>
              </a:lnSpc>
              <a:spcBef>
                <a:spcPts val="1000"/>
              </a:spcBef>
              <a:spcAft>
                <a:spcPts val="0"/>
              </a:spcAft>
              <a:buClr>
                <a:srgbClr val="E8EAED"/>
              </a:buClr>
              <a:buSzPts val="2800"/>
              <a:buNone/>
            </a:pPr>
            <a:r>
              <a:rPr b="1" i="0" lang="en-US" sz="2800">
                <a:solidFill>
                  <a:srgbClr val="E8EAED"/>
                </a:solidFill>
                <a:latin typeface="Times New Roman"/>
                <a:ea typeface="Times New Roman"/>
                <a:cs typeface="Times New Roman"/>
                <a:sym typeface="Times New Roman"/>
              </a:rPr>
              <a:t>Factors to Consider for  </a:t>
            </a:r>
            <a:r>
              <a:rPr lang="en-US" sz="2800">
                <a:latin typeface="Times New Roman"/>
                <a:ea typeface="Times New Roman"/>
                <a:cs typeface="Times New Roman"/>
                <a:sym typeface="Times New Roman"/>
              </a:rPr>
              <a:t>Social Signals and Sharing Content for Backlinks </a:t>
            </a:r>
            <a:r>
              <a:rPr b="1" i="0" lang="en-US" sz="2800">
                <a:solidFill>
                  <a:srgbClr val="E8EAED"/>
                </a:solidFill>
                <a:latin typeface="Times New Roman"/>
                <a:ea typeface="Times New Roman"/>
                <a:cs typeface="Times New Roman"/>
                <a:sym typeface="Times New Roman"/>
              </a:rPr>
              <a:t>:</a:t>
            </a:r>
            <a:endParaRPr/>
          </a:p>
          <a:p>
            <a:pPr indent="0" lvl="0" marL="0" rtl="0" algn="l">
              <a:lnSpc>
                <a:spcPct val="120000"/>
              </a:lnSpc>
              <a:spcBef>
                <a:spcPts val="1000"/>
              </a:spcBef>
              <a:spcAft>
                <a:spcPts val="0"/>
              </a:spcAft>
              <a:buClr>
                <a:schemeClr val="lt1"/>
              </a:buClr>
              <a:buSzPts val="2000"/>
              <a:buNone/>
            </a:pPr>
            <a:r>
              <a:rPr lang="en-US">
                <a:latin typeface="Times New Roman"/>
                <a:ea typeface="Times New Roman"/>
                <a:cs typeface="Times New Roman"/>
                <a:sym typeface="Times New Roman"/>
              </a:rPr>
              <a:t>1. Audience Research</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2. High-Quality Writing</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3. Compelling Headlines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4. Call-to-Action (CTA)</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5. Designing Effective Landing Pages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6. Clear Messaging*</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7. Form Optimization</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8. Content Upgrades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9. Lead Magnets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10. Webinars and Events</a:t>
            </a:r>
            <a:endParaRPr b="1"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800"/>
              <a:buNone/>
            </a:pPr>
            <a:r>
              <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800"/>
              <a:buNone/>
            </a:pPr>
            <a:r>
              <a:t/>
            </a:r>
            <a:endParaRPr b="1" sz="2800">
              <a:latin typeface="Times New Roman"/>
              <a:ea typeface="Times New Roman"/>
              <a:cs typeface="Times New Roman"/>
              <a:sym typeface="Times New Roman"/>
            </a:endParaRPr>
          </a:p>
        </p:txBody>
      </p:sp>
      <p:sp>
        <p:nvSpPr>
          <p:cNvPr id="283" name="Google Shape;283;p25"/>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descr="C:\Users\user\Downloads\unnamed (5).png" id="288" name="Google Shape;288;p26"/>
          <p:cNvPicPr preferRelativeResize="0"/>
          <p:nvPr/>
        </p:nvPicPr>
        <p:blipFill rotWithShape="1">
          <a:blip r:embed="rId3">
            <a:alphaModFix/>
          </a:blip>
          <a:srcRect b="0" l="0" r="0" t="0"/>
          <a:stretch/>
        </p:blipFill>
        <p:spPr>
          <a:xfrm>
            <a:off x="348342" y="500744"/>
            <a:ext cx="11538857" cy="578647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descr="C:\Users\user\Downloads\unnamed (3).png" id="293" name="Google Shape;293;p27"/>
          <p:cNvPicPr preferRelativeResize="0"/>
          <p:nvPr/>
        </p:nvPicPr>
        <p:blipFill rotWithShape="1">
          <a:blip r:embed="rId3">
            <a:alphaModFix/>
          </a:blip>
          <a:srcRect b="0" l="0" r="0" t="0"/>
          <a:stretch/>
        </p:blipFill>
        <p:spPr>
          <a:xfrm>
            <a:off x="189367" y="70597"/>
            <a:ext cx="8258628" cy="3363367"/>
          </a:xfrm>
          <a:prstGeom prst="rect">
            <a:avLst/>
          </a:prstGeom>
          <a:noFill/>
          <a:ln>
            <a:noFill/>
          </a:ln>
        </p:spPr>
      </p:pic>
      <p:pic>
        <p:nvPicPr>
          <p:cNvPr descr="C:\Users\user\Downloads\unnamed (4).png" id="294" name="Google Shape;294;p27"/>
          <p:cNvPicPr preferRelativeResize="0"/>
          <p:nvPr/>
        </p:nvPicPr>
        <p:blipFill rotWithShape="1">
          <a:blip r:embed="rId4">
            <a:alphaModFix/>
          </a:blip>
          <a:srcRect b="0" l="0" r="0" t="0"/>
          <a:stretch/>
        </p:blipFill>
        <p:spPr>
          <a:xfrm>
            <a:off x="4428218" y="3544796"/>
            <a:ext cx="7488010" cy="321160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8"/>
          <p:cNvSpPr txBox="1"/>
          <p:nvPr>
            <p:ph idx="1" type="body"/>
          </p:nvPr>
        </p:nvSpPr>
        <p:spPr>
          <a:xfrm>
            <a:off x="91440" y="98612"/>
            <a:ext cx="12100560" cy="7611462"/>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20000"/>
              </a:lnSpc>
              <a:spcBef>
                <a:spcPts val="0"/>
              </a:spcBef>
              <a:spcAft>
                <a:spcPts val="0"/>
              </a:spcAft>
              <a:buClr>
                <a:schemeClr val="lt2"/>
              </a:buClr>
              <a:buSzPct val="100000"/>
              <a:buNone/>
            </a:pPr>
            <a:r>
              <a:rPr b="1" lang="en-US" sz="13200">
                <a:solidFill>
                  <a:schemeClr val="lt2"/>
                </a:solidFill>
                <a:latin typeface="Times New Roman"/>
                <a:ea typeface="Times New Roman"/>
                <a:cs typeface="Times New Roman"/>
                <a:sym typeface="Times New Roman"/>
              </a:rPr>
              <a:t>FAQ Pages:</a:t>
            </a:r>
            <a:endParaRPr b="1" i="0" sz="13200">
              <a:solidFill>
                <a:schemeClr val="lt2"/>
              </a:solidFill>
              <a:latin typeface="Times New Roman"/>
              <a:ea typeface="Times New Roman"/>
              <a:cs typeface="Times New Roman"/>
              <a:sym typeface="Times New Roman"/>
            </a:endParaRPr>
          </a:p>
          <a:p>
            <a:pPr indent="-228600" lvl="0" marL="228600" rtl="0" algn="l">
              <a:lnSpc>
                <a:spcPct val="120000"/>
              </a:lnSpc>
              <a:spcBef>
                <a:spcPts val="1000"/>
              </a:spcBef>
              <a:spcAft>
                <a:spcPts val="0"/>
              </a:spcAft>
              <a:buClr>
                <a:srgbClr val="E8EAED"/>
              </a:buClr>
              <a:buSzPct val="100000"/>
              <a:buFont typeface="Noto Sans Symbols"/>
              <a:buChar char="❖"/>
            </a:pPr>
            <a:r>
              <a:rPr lang="en-US" sz="8000">
                <a:solidFill>
                  <a:srgbClr val="E8EAED"/>
                </a:solidFill>
                <a:latin typeface="Times New Roman"/>
                <a:ea typeface="Times New Roman"/>
                <a:cs typeface="Times New Roman"/>
                <a:sym typeface="Times New Roman"/>
              </a:rPr>
              <a:t>FAQ pages are dedicated sections on  a website that address common  questions and  concers  from  users. They are designed to provide clear, concise answers  to frequently asked questions,improving user experience,reducing support inquery, and enhancing search engine optimization (SEO) by targeting relevant query.</a:t>
            </a:r>
            <a:endParaRPr/>
          </a:p>
          <a:p>
            <a:pPr indent="0" lvl="0" marL="0" rtl="0" algn="l">
              <a:lnSpc>
                <a:spcPct val="120000"/>
              </a:lnSpc>
              <a:spcBef>
                <a:spcPts val="1000"/>
              </a:spcBef>
              <a:spcAft>
                <a:spcPts val="0"/>
              </a:spcAft>
              <a:buClr>
                <a:srgbClr val="E8EAED"/>
              </a:buClr>
              <a:buSzPct val="100000"/>
              <a:buNone/>
            </a:pPr>
            <a:r>
              <a:rPr b="1" lang="en-US" sz="9600">
                <a:solidFill>
                  <a:srgbClr val="E8EAED"/>
                </a:solidFill>
                <a:latin typeface="Times New Roman"/>
                <a:ea typeface="Times New Roman"/>
                <a:cs typeface="Times New Roman"/>
                <a:sym typeface="Times New Roman"/>
              </a:rPr>
              <a:t>FACTORS TO CONSIDER FOR FAQ PAGES:</a:t>
            </a:r>
            <a:endParaRPr b="1" sz="2900">
              <a:solidFill>
                <a:srgbClr val="E8EAED"/>
              </a:solidFill>
              <a:latin typeface="Times New Roman"/>
              <a:ea typeface="Times New Roman"/>
              <a:cs typeface="Times New Roman"/>
              <a:sym typeface="Times New Roman"/>
            </a:endParaRPr>
          </a:p>
          <a:p>
            <a:pPr indent="-228600" lvl="0" marL="228600" rtl="0" algn="l">
              <a:lnSpc>
                <a:spcPct val="120000"/>
              </a:lnSpc>
              <a:spcBef>
                <a:spcPts val="1000"/>
              </a:spcBef>
              <a:spcAft>
                <a:spcPts val="0"/>
              </a:spcAft>
              <a:buClr>
                <a:srgbClr val="E8EAED"/>
              </a:buClr>
              <a:buSzPct val="100000"/>
              <a:buNone/>
            </a:pPr>
            <a:r>
              <a:rPr lang="en-US" sz="6400">
                <a:solidFill>
                  <a:srgbClr val="E8EAED"/>
                </a:solidFill>
                <a:latin typeface="Times New Roman"/>
                <a:ea typeface="Times New Roman"/>
                <a:cs typeface="Times New Roman"/>
                <a:sym typeface="Times New Roman"/>
              </a:rPr>
              <a:t>1.Purpose  and Importance(User Support,SEO Benefits)</a:t>
            </a:r>
            <a:endParaRPr/>
          </a:p>
          <a:p>
            <a:pPr indent="-228600" lvl="0" marL="228600" rtl="0" algn="l">
              <a:lnSpc>
                <a:spcPct val="120000"/>
              </a:lnSpc>
              <a:spcBef>
                <a:spcPts val="1000"/>
              </a:spcBef>
              <a:spcAft>
                <a:spcPts val="0"/>
              </a:spcAft>
              <a:buClr>
                <a:srgbClr val="E8EAED"/>
              </a:buClr>
              <a:buSzPct val="100000"/>
              <a:buNone/>
            </a:pPr>
            <a:r>
              <a:rPr lang="en-US" sz="6400">
                <a:solidFill>
                  <a:srgbClr val="E8EAED"/>
                </a:solidFill>
                <a:latin typeface="Times New Roman"/>
                <a:ea typeface="Times New Roman"/>
                <a:cs typeface="Times New Roman"/>
                <a:sym typeface="Times New Roman"/>
              </a:rPr>
              <a:t>2.Design and Structure (ClearLayout,Responsive Design)</a:t>
            </a:r>
            <a:endParaRPr/>
          </a:p>
          <a:p>
            <a:pPr indent="-228600" lvl="0" marL="228600" rtl="0" algn="l">
              <a:lnSpc>
                <a:spcPct val="120000"/>
              </a:lnSpc>
              <a:spcBef>
                <a:spcPts val="1000"/>
              </a:spcBef>
              <a:spcAft>
                <a:spcPts val="0"/>
              </a:spcAft>
              <a:buClr>
                <a:srgbClr val="E8EAED"/>
              </a:buClr>
              <a:buSzPct val="100000"/>
              <a:buNone/>
            </a:pPr>
            <a:r>
              <a:rPr lang="en-US" sz="6400">
                <a:solidFill>
                  <a:srgbClr val="E8EAED"/>
                </a:solidFill>
                <a:latin typeface="Times New Roman"/>
                <a:ea typeface="Times New Roman"/>
                <a:cs typeface="Times New Roman"/>
                <a:sym typeface="Times New Roman"/>
              </a:rPr>
              <a:t>3.Content Creation (Relevant Questions,Concise Answers, User Intent)</a:t>
            </a:r>
            <a:endParaRPr/>
          </a:p>
          <a:p>
            <a:pPr indent="-228600" lvl="0" marL="228600" rtl="0" algn="l">
              <a:lnSpc>
                <a:spcPct val="120000"/>
              </a:lnSpc>
              <a:spcBef>
                <a:spcPts val="1000"/>
              </a:spcBef>
              <a:spcAft>
                <a:spcPts val="0"/>
              </a:spcAft>
              <a:buClr>
                <a:srgbClr val="E8EAED"/>
              </a:buClr>
              <a:buSzPct val="100000"/>
              <a:buNone/>
            </a:pPr>
            <a:r>
              <a:rPr lang="en-US" sz="6400">
                <a:solidFill>
                  <a:srgbClr val="E8EAED"/>
                </a:solidFill>
                <a:latin typeface="Times New Roman"/>
                <a:ea typeface="Times New Roman"/>
                <a:cs typeface="Times New Roman"/>
                <a:sym typeface="Times New Roman"/>
              </a:rPr>
              <a:t>4.SEO Optimization (Keyword Integration,Structured Data, Internal Linking)</a:t>
            </a:r>
            <a:endParaRPr/>
          </a:p>
          <a:p>
            <a:pPr indent="-228600" lvl="0" marL="228600" rtl="0" algn="l">
              <a:lnSpc>
                <a:spcPct val="120000"/>
              </a:lnSpc>
              <a:spcBef>
                <a:spcPts val="1000"/>
              </a:spcBef>
              <a:spcAft>
                <a:spcPts val="0"/>
              </a:spcAft>
              <a:buClr>
                <a:srgbClr val="E8EAED"/>
              </a:buClr>
              <a:buSzPct val="100000"/>
              <a:buNone/>
            </a:pPr>
            <a:r>
              <a:rPr lang="en-US" sz="6400">
                <a:solidFill>
                  <a:srgbClr val="E8EAED"/>
                </a:solidFill>
                <a:latin typeface="Times New Roman"/>
                <a:ea typeface="Times New Roman"/>
                <a:cs typeface="Times New Roman"/>
                <a:sym typeface="Times New Roman"/>
              </a:rPr>
              <a:t>5.Updating and  Maintenance (Regular Updates,Feedback Integration)</a:t>
            </a:r>
            <a:endParaRPr sz="9600">
              <a:solidFill>
                <a:srgbClr val="E8EAED"/>
              </a:solidFill>
              <a:latin typeface="Times New Roman"/>
              <a:ea typeface="Times New Roman"/>
              <a:cs typeface="Times New Roman"/>
              <a:sym typeface="Times New Roman"/>
            </a:endParaRPr>
          </a:p>
          <a:p>
            <a:pPr indent="-228600" lvl="0" marL="228600" rtl="0" algn="l">
              <a:lnSpc>
                <a:spcPct val="120000"/>
              </a:lnSpc>
              <a:spcBef>
                <a:spcPts val="1000"/>
              </a:spcBef>
              <a:spcAft>
                <a:spcPts val="0"/>
              </a:spcAft>
              <a:buClr>
                <a:srgbClr val="E8EAED"/>
              </a:buClr>
              <a:buSzPct val="100000"/>
              <a:buNone/>
            </a:pPr>
            <a:r>
              <a:rPr lang="en-US" sz="6400">
                <a:solidFill>
                  <a:srgbClr val="E8EAED"/>
                </a:solidFill>
                <a:latin typeface="Times New Roman"/>
                <a:ea typeface="Times New Roman"/>
                <a:cs typeface="Times New Roman"/>
                <a:sym typeface="Times New Roman"/>
              </a:rPr>
              <a:t>6.Enhanced User experience(Visual Elements,Interactive Features)</a:t>
            </a:r>
            <a:endParaRPr/>
          </a:p>
          <a:p>
            <a:pPr indent="-228600" lvl="0" marL="228600" rtl="0" algn="l">
              <a:lnSpc>
                <a:spcPct val="120000"/>
              </a:lnSpc>
              <a:spcBef>
                <a:spcPts val="1000"/>
              </a:spcBef>
              <a:spcAft>
                <a:spcPts val="0"/>
              </a:spcAft>
              <a:buClr>
                <a:srgbClr val="E8EAED"/>
              </a:buClr>
              <a:buSzPct val="100000"/>
              <a:buNone/>
            </a:pPr>
            <a:r>
              <a:rPr lang="en-US" sz="6400">
                <a:solidFill>
                  <a:srgbClr val="E8EAED"/>
                </a:solidFill>
                <a:latin typeface="Times New Roman"/>
                <a:ea typeface="Times New Roman"/>
                <a:cs typeface="Times New Roman"/>
                <a:sym typeface="Times New Roman"/>
              </a:rPr>
              <a:t>7.Accessibility and Usability (Readable Format,Accessible Design)                       </a:t>
            </a:r>
            <a:endParaRPr sz="5600">
              <a:solidFill>
                <a:srgbClr val="E8EAED"/>
              </a:solidFill>
              <a:latin typeface="Times New Roman"/>
              <a:ea typeface="Times New Roman"/>
              <a:cs typeface="Times New Roman"/>
              <a:sym typeface="Times New Roman"/>
            </a:endParaRPr>
          </a:p>
          <a:p>
            <a:pPr indent="-228600" lvl="0" marL="228600" rtl="0" algn="l">
              <a:lnSpc>
                <a:spcPct val="120000"/>
              </a:lnSpc>
              <a:spcBef>
                <a:spcPts val="1000"/>
              </a:spcBef>
              <a:spcAft>
                <a:spcPts val="0"/>
              </a:spcAft>
              <a:buClr>
                <a:srgbClr val="E8EAED"/>
              </a:buClr>
              <a:buSzPct val="100000"/>
              <a:buNone/>
            </a:pPr>
            <a:r>
              <a:rPr lang="en-US" sz="6400">
                <a:solidFill>
                  <a:srgbClr val="E8EAED"/>
                </a:solidFill>
                <a:latin typeface="Times New Roman"/>
                <a:ea typeface="Times New Roman"/>
                <a:cs typeface="Times New Roman"/>
                <a:sym typeface="Times New Roman"/>
              </a:rPr>
              <a:t>8.Monitoring and Analytics (Performance Tracking, User Behavior)</a:t>
            </a:r>
            <a:endParaRPr/>
          </a:p>
          <a:p>
            <a:pPr indent="-228600" lvl="0" marL="228600" rtl="0" algn="l">
              <a:lnSpc>
                <a:spcPct val="120000"/>
              </a:lnSpc>
              <a:spcBef>
                <a:spcPts val="1000"/>
              </a:spcBef>
              <a:spcAft>
                <a:spcPts val="0"/>
              </a:spcAft>
              <a:buClr>
                <a:srgbClr val="E8EAED"/>
              </a:buClr>
              <a:buSzPct val="100000"/>
              <a:buNone/>
            </a:pPr>
            <a:r>
              <a:rPr lang="en-US" sz="6400">
                <a:solidFill>
                  <a:srgbClr val="E8EAED"/>
                </a:solidFill>
                <a:latin typeface="Times New Roman"/>
                <a:ea typeface="Times New Roman"/>
                <a:cs typeface="Times New Roman"/>
                <a:sym typeface="Times New Roman"/>
              </a:rPr>
              <a:t>9.Common Mistakes to Avoid (Overloading Content,Ignoring User Input)</a:t>
            </a:r>
            <a:endParaRPr/>
          </a:p>
          <a:p>
            <a:pPr indent="-228600" lvl="0" marL="228600" rtl="0" algn="l">
              <a:lnSpc>
                <a:spcPct val="120000"/>
              </a:lnSpc>
              <a:spcBef>
                <a:spcPts val="1000"/>
              </a:spcBef>
              <a:spcAft>
                <a:spcPts val="0"/>
              </a:spcAft>
              <a:buClr>
                <a:srgbClr val="E8EAED"/>
              </a:buClr>
              <a:buSzPct val="100000"/>
              <a:buNone/>
            </a:pPr>
            <a:r>
              <a:rPr lang="en-US" sz="6400">
                <a:solidFill>
                  <a:srgbClr val="E8EAED"/>
                </a:solidFill>
                <a:latin typeface="Times New Roman"/>
                <a:ea typeface="Times New Roman"/>
                <a:cs typeface="Times New Roman"/>
                <a:sym typeface="Times New Roman"/>
              </a:rPr>
              <a:t>10.Best Pratices (Prioritize Clarity, User-Centric Approach, Regular Review)</a:t>
            </a:r>
            <a:endParaRPr/>
          </a:p>
          <a:p>
            <a:pPr indent="-228600" lvl="0" marL="228600" rtl="0" algn="l">
              <a:lnSpc>
                <a:spcPct val="120000"/>
              </a:lnSpc>
              <a:spcBef>
                <a:spcPts val="1000"/>
              </a:spcBef>
              <a:spcAft>
                <a:spcPts val="0"/>
              </a:spcAft>
              <a:buClr>
                <a:srgbClr val="E8EAED"/>
              </a:buClr>
              <a:buSzPct val="100000"/>
              <a:buNone/>
            </a:pPr>
            <a:r>
              <a:rPr lang="en-US" sz="6400">
                <a:solidFill>
                  <a:srgbClr val="E8EAED"/>
                </a:solidFill>
                <a:latin typeface="Times New Roman"/>
                <a:ea typeface="Times New Roman"/>
                <a:cs typeface="Times New Roman"/>
                <a:sym typeface="Times New Roman"/>
              </a:rPr>
              <a:t>11.Integration with Other SEO Strategies (Content Strategy, Cross-Promotion)</a:t>
            </a:r>
            <a:endParaRPr/>
          </a:p>
          <a:p>
            <a:pPr indent="-196850" lvl="0" marL="228600" rtl="0" algn="l">
              <a:lnSpc>
                <a:spcPct val="120000"/>
              </a:lnSpc>
              <a:spcBef>
                <a:spcPts val="1000"/>
              </a:spcBef>
              <a:spcAft>
                <a:spcPts val="0"/>
              </a:spcAft>
              <a:buClr>
                <a:schemeClr val="lt1"/>
              </a:buClr>
              <a:buSzPct val="100000"/>
              <a:buFont typeface="Noto Sans Symbols"/>
              <a:buNone/>
            </a:pPr>
            <a:r>
              <a:t/>
            </a:r>
            <a:endParaRPr>
              <a:solidFill>
                <a:srgbClr val="E8EAED"/>
              </a:solidFill>
              <a:latin typeface="Times New Roman"/>
              <a:ea typeface="Times New Roman"/>
              <a:cs typeface="Times New Roman"/>
              <a:sym typeface="Times New Roman"/>
            </a:endParaRPr>
          </a:p>
          <a:p>
            <a:pPr indent="-196850" lvl="0" marL="228600" rtl="0" algn="l">
              <a:lnSpc>
                <a:spcPct val="120000"/>
              </a:lnSpc>
              <a:spcBef>
                <a:spcPts val="1000"/>
              </a:spcBef>
              <a:spcAft>
                <a:spcPts val="0"/>
              </a:spcAft>
              <a:buClr>
                <a:schemeClr val="lt1"/>
              </a:buClr>
              <a:buSzPct val="100000"/>
              <a:buFont typeface="Noto Sans Symbols"/>
              <a:buNone/>
            </a:pPr>
            <a:r>
              <a:t/>
            </a:r>
            <a:endParaRPr b="0" i="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0" i="0"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0" i="0"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0" i="0"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0" i="0"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0" i="0"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0" i="0"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ct val="100000"/>
              <a:buNone/>
            </a:pPr>
            <a:r>
              <a:rPr b="0" i="0" lang="en-US" sz="1800">
                <a:solidFill>
                  <a:srgbClr val="E8EAED"/>
                </a:solidFill>
                <a:latin typeface="Times New Roman"/>
                <a:ea typeface="Times New Roman"/>
                <a:cs typeface="Times New Roman"/>
                <a:sym typeface="Times New Roman"/>
              </a:rPr>
              <a:t>Reference : </a:t>
            </a:r>
            <a:r>
              <a:rPr b="0" i="0" lang="en-US" sz="1800" u="sng">
                <a:solidFill>
                  <a:srgbClr val="E8EAED"/>
                </a:solidFill>
                <a:latin typeface="Times New Roman"/>
                <a:ea typeface="Times New Roman"/>
                <a:cs typeface="Times New Roman"/>
                <a:sym typeface="Times New Roman"/>
                <a:hlinkClick r:id="rId3">
                  <a:extLst>
                    <a:ext uri="{A12FA001-AC4F-418D-AE19-62706E023703}">
                      <ahyp:hlinkClr val="tx"/>
                    </a:ext>
                  </a:extLst>
                </a:hlinkClick>
              </a:rPr>
              <a:t>https://www.kauveryhospital.com/sitemap.xml</a:t>
            </a:r>
            <a:endParaRPr b="0"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ct val="100000"/>
              <a:buNone/>
            </a:pPr>
            <a:r>
              <a:rPr b="0" i="0" lang="en-US" sz="1800">
                <a:solidFill>
                  <a:srgbClr val="E8EAED"/>
                </a:solidFill>
                <a:latin typeface="Times New Roman"/>
                <a:ea typeface="Times New Roman"/>
                <a:cs typeface="Times New Roman"/>
                <a:sym typeface="Times New Roman"/>
              </a:rPr>
              <a:t>Tools : </a:t>
            </a:r>
            <a:r>
              <a:rPr b="0" i="0" lang="en-US" sz="1800" u="sng">
                <a:solidFill>
                  <a:srgbClr val="E8EAED"/>
                </a:solidFill>
                <a:latin typeface="Times New Roman"/>
                <a:ea typeface="Times New Roman"/>
                <a:cs typeface="Times New Roman"/>
                <a:sym typeface="Times New Roman"/>
                <a:hlinkClick r:id="rId4">
                  <a:extLst>
                    <a:ext uri="{A12FA001-AC4F-418D-AE19-62706E023703}">
                      <ahyp:hlinkClr val="tx"/>
                    </a:ext>
                  </a:extLst>
                </a:hlinkClick>
              </a:rPr>
              <a:t>https://www.kauveryhospital.com/sitemap.xml</a:t>
            </a:r>
            <a:r>
              <a:rPr b="0" i="0" lang="en-US" sz="1800">
                <a:solidFill>
                  <a:srgbClr val="E8EAED"/>
                </a:solidFill>
                <a:latin typeface="Times New Roman"/>
                <a:ea typeface="Times New Roman"/>
                <a:cs typeface="Times New Roman"/>
                <a:sym typeface="Times New Roman"/>
              </a:rPr>
              <a:t> (Own Site) </a:t>
            </a:r>
            <a:endParaRPr/>
          </a:p>
          <a:p>
            <a:pPr indent="0" lvl="0" marL="0" rtl="0" algn="l">
              <a:lnSpc>
                <a:spcPct val="120000"/>
              </a:lnSpc>
              <a:spcBef>
                <a:spcPts val="1000"/>
              </a:spcBef>
              <a:spcAft>
                <a:spcPts val="0"/>
              </a:spcAft>
              <a:buClr>
                <a:srgbClr val="E8EAED"/>
              </a:buClr>
              <a:buSzPct val="100000"/>
              <a:buNone/>
            </a:pPr>
            <a:r>
              <a:rPr b="0" i="0" lang="en-US" sz="1800">
                <a:solidFill>
                  <a:srgbClr val="E8EAED"/>
                </a:solidFill>
                <a:latin typeface="Times New Roman"/>
                <a:ea typeface="Times New Roman"/>
                <a:cs typeface="Times New Roman"/>
                <a:sym typeface="Times New Roman"/>
              </a:rPr>
              <a:t>View Points : Propare Update in sitemap.xml</a:t>
            </a:r>
            <a:endParaRPr b="1"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sz="2800">
              <a:latin typeface="Times New Roman"/>
              <a:ea typeface="Times New Roman"/>
              <a:cs typeface="Times New Roman"/>
              <a:sym typeface="Times New Roman"/>
            </a:endParaRPr>
          </a:p>
        </p:txBody>
      </p:sp>
      <p:sp>
        <p:nvSpPr>
          <p:cNvPr id="300" name="Google Shape;300;p28"/>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9"/>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2"/>
              </a:buClr>
              <a:buSzPts val="3300"/>
              <a:buNone/>
            </a:pPr>
            <a:r>
              <a:rPr b="1" lang="en-US" sz="3300">
                <a:solidFill>
                  <a:schemeClr val="lt2"/>
                </a:solidFill>
                <a:latin typeface="Times New Roman"/>
                <a:ea typeface="Times New Roman"/>
                <a:cs typeface="Times New Roman"/>
                <a:sym typeface="Times New Roman"/>
              </a:rPr>
              <a:t>User Experience - Accessibility Features</a:t>
            </a:r>
            <a:r>
              <a:rPr b="1" i="0" lang="en-US" sz="3300">
                <a:solidFill>
                  <a:schemeClr val="lt2"/>
                </a:solidFill>
                <a:latin typeface="Times New Roman"/>
                <a:ea typeface="Times New Roman"/>
                <a:cs typeface="Times New Roman"/>
                <a:sym typeface="Times New Roman"/>
              </a:rPr>
              <a:t>:</a:t>
            </a:r>
            <a:endParaRPr/>
          </a:p>
          <a:p>
            <a:pPr indent="-228600" lvl="0" marL="228600" rtl="0" algn="l">
              <a:lnSpc>
                <a:spcPct val="120000"/>
              </a:lnSpc>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Accessibility features are tools and design elements incorporated into websites and applications to ensure they are usable by people with various disabilities. These features help to create an inclusive digital environment, accommodating users with visual, auditory, motor, and cognitive impairments.</a:t>
            </a:r>
            <a:endParaRPr/>
          </a:p>
          <a:p>
            <a:pPr indent="0" lvl="0" marL="0" rtl="0" algn="l">
              <a:lnSpc>
                <a:spcPct val="120000"/>
              </a:lnSpc>
              <a:spcBef>
                <a:spcPts val="1000"/>
              </a:spcBef>
              <a:spcAft>
                <a:spcPts val="0"/>
              </a:spcAft>
              <a:buClr>
                <a:srgbClr val="E8EAED"/>
              </a:buClr>
              <a:buSzPts val="2800"/>
              <a:buNone/>
            </a:pPr>
            <a:r>
              <a:rPr b="1" i="0" lang="en-US" sz="2800">
                <a:solidFill>
                  <a:srgbClr val="E8EAED"/>
                </a:solidFill>
                <a:latin typeface="Times New Roman"/>
                <a:ea typeface="Times New Roman"/>
                <a:cs typeface="Times New Roman"/>
                <a:sym typeface="Times New Roman"/>
              </a:rPr>
              <a:t>Factors to Consider for Keyword Research :</a:t>
            </a:r>
            <a:endParaRPr/>
          </a:p>
          <a:p>
            <a:pPr indent="0" lvl="0" marL="0" rtl="0" algn="l">
              <a:lnSpc>
                <a:spcPct val="120000"/>
              </a:lnSpc>
              <a:spcBef>
                <a:spcPts val="1000"/>
              </a:spcBef>
              <a:spcAft>
                <a:spcPts val="0"/>
              </a:spcAft>
              <a:buClr>
                <a:schemeClr val="lt1"/>
              </a:buClr>
              <a:buSzPts val="2000"/>
              <a:buNone/>
            </a:pPr>
            <a:r>
              <a:rPr lang="en-US">
                <a:latin typeface="Times New Roman"/>
                <a:ea typeface="Times New Roman"/>
                <a:cs typeface="Times New Roman"/>
                <a:sym typeface="Times New Roman"/>
              </a:rPr>
              <a:t>1. Descriptions about the Particular form elements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2. Scalable Text</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3. Captions and Subtitles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4. Error Messages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5. Breadcrumbs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6. Confirmation Messages</a:t>
            </a:r>
            <a:endParaRPr b="1" i="0" sz="2800">
              <a:solidFill>
                <a:srgbClr val="E8EAED"/>
              </a:solidFill>
              <a:latin typeface="Times New Roman"/>
              <a:ea typeface="Times New Roman"/>
              <a:cs typeface="Times New Roman"/>
              <a:sym typeface="Times New Roman"/>
            </a:endParaRPr>
          </a:p>
        </p:txBody>
      </p:sp>
      <p:sp>
        <p:nvSpPr>
          <p:cNvPr id="306" name="Google Shape;306;p29"/>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
          <p:cNvSpPr txBox="1"/>
          <p:nvPr>
            <p:ph type="title"/>
          </p:nvPr>
        </p:nvSpPr>
        <p:spPr>
          <a:xfrm>
            <a:off x="984671" y="0"/>
            <a:ext cx="10353761" cy="116541"/>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
        <p:nvSpPr>
          <p:cNvPr id="149" name="Google Shape;149;p3"/>
          <p:cNvSpPr txBox="1"/>
          <p:nvPr>
            <p:ph idx="1" type="body"/>
          </p:nvPr>
        </p:nvSpPr>
        <p:spPr>
          <a:xfrm>
            <a:off x="125506" y="950259"/>
            <a:ext cx="5894293" cy="5432612"/>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20000"/>
              </a:lnSpc>
              <a:spcBef>
                <a:spcPts val="0"/>
              </a:spcBef>
              <a:spcAft>
                <a:spcPts val="0"/>
              </a:spcAft>
              <a:buClr>
                <a:schemeClr val="lt1"/>
              </a:buClr>
              <a:buSzPct val="100000"/>
              <a:buNone/>
            </a:pPr>
            <a:r>
              <a:rPr b="1" lang="en-US" sz="3100" u="sng">
                <a:latin typeface="Times New Roman"/>
                <a:ea typeface="Times New Roman"/>
                <a:cs typeface="Times New Roman"/>
                <a:sym typeface="Times New Roman"/>
              </a:rPr>
              <a:t>Steps in Keyword Research</a:t>
            </a:r>
            <a:r>
              <a:rPr lang="en-US" sz="3100" u="sng">
                <a:latin typeface="Times New Roman"/>
                <a:ea typeface="Times New Roman"/>
                <a:cs typeface="Times New Roman"/>
                <a:sym typeface="Times New Roman"/>
              </a:rPr>
              <a:t>:</a:t>
            </a:r>
            <a:br>
              <a:rPr lang="en-US" sz="1800"/>
            </a:br>
            <a:r>
              <a:rPr lang="en-US" sz="2300">
                <a:latin typeface="Times New Roman"/>
                <a:ea typeface="Times New Roman"/>
                <a:cs typeface="Times New Roman"/>
                <a:sym typeface="Times New Roman"/>
              </a:rPr>
              <a:t>1. Brainstorming</a:t>
            </a:r>
            <a:br>
              <a:rPr lang="en-US" sz="2300">
                <a:latin typeface="Times New Roman"/>
                <a:ea typeface="Times New Roman"/>
                <a:cs typeface="Times New Roman"/>
                <a:sym typeface="Times New Roman"/>
              </a:rPr>
            </a:br>
            <a:r>
              <a:rPr lang="en-US" sz="2300">
                <a:latin typeface="Times New Roman"/>
                <a:ea typeface="Times New Roman"/>
                <a:cs typeface="Times New Roman"/>
                <a:sym typeface="Times New Roman"/>
              </a:rPr>
              <a:t>2. Using Tools</a:t>
            </a:r>
            <a:br>
              <a:rPr lang="en-US" sz="2300">
                <a:latin typeface="Times New Roman"/>
                <a:ea typeface="Times New Roman"/>
                <a:cs typeface="Times New Roman"/>
                <a:sym typeface="Times New Roman"/>
              </a:rPr>
            </a:br>
            <a:r>
              <a:rPr lang="en-US" sz="2300">
                <a:latin typeface="Times New Roman"/>
                <a:ea typeface="Times New Roman"/>
                <a:cs typeface="Times New Roman"/>
                <a:sym typeface="Times New Roman"/>
              </a:rPr>
              <a:t>3. Analyzing Competitors</a:t>
            </a:r>
            <a:br>
              <a:rPr lang="en-US" sz="2300">
                <a:latin typeface="Times New Roman"/>
                <a:ea typeface="Times New Roman"/>
                <a:cs typeface="Times New Roman"/>
                <a:sym typeface="Times New Roman"/>
              </a:rPr>
            </a:br>
            <a:r>
              <a:rPr lang="en-US" sz="2300">
                <a:latin typeface="Times New Roman"/>
                <a:ea typeface="Times New Roman"/>
                <a:cs typeface="Times New Roman"/>
                <a:sym typeface="Times New Roman"/>
              </a:rPr>
              <a:t>4. Assessing Search Intent</a:t>
            </a:r>
            <a:br>
              <a:rPr lang="en-US" sz="2300">
                <a:latin typeface="Times New Roman"/>
                <a:ea typeface="Times New Roman"/>
                <a:cs typeface="Times New Roman"/>
                <a:sym typeface="Times New Roman"/>
              </a:rPr>
            </a:br>
            <a:r>
              <a:rPr lang="en-US" sz="2300">
                <a:latin typeface="Times New Roman"/>
                <a:ea typeface="Times New Roman"/>
                <a:cs typeface="Times New Roman"/>
                <a:sym typeface="Times New Roman"/>
              </a:rPr>
              <a:t>5. Prioritizing Keywords</a:t>
            </a:r>
            <a:br>
              <a:rPr lang="en-US" sz="2300">
                <a:latin typeface="Times New Roman"/>
                <a:ea typeface="Times New Roman"/>
                <a:cs typeface="Times New Roman"/>
                <a:sym typeface="Times New Roman"/>
              </a:rPr>
            </a:br>
            <a:br>
              <a:rPr lang="en-US" sz="1800"/>
            </a:br>
            <a:r>
              <a:rPr b="1" lang="en-US" sz="2800" u="sng">
                <a:latin typeface="Times New Roman"/>
                <a:ea typeface="Times New Roman"/>
                <a:cs typeface="Times New Roman"/>
                <a:sym typeface="Times New Roman"/>
              </a:rPr>
              <a:t>Keyword Metrics:</a:t>
            </a:r>
            <a:br>
              <a:rPr lang="en-US" sz="1800"/>
            </a:br>
            <a:r>
              <a:rPr lang="en-US" sz="2300">
                <a:latin typeface="Times New Roman"/>
                <a:ea typeface="Times New Roman"/>
                <a:cs typeface="Times New Roman"/>
                <a:sym typeface="Times New Roman"/>
              </a:rPr>
              <a:t>1. Search Volume</a:t>
            </a:r>
            <a:br>
              <a:rPr lang="en-US" sz="2300">
                <a:latin typeface="Times New Roman"/>
                <a:ea typeface="Times New Roman"/>
                <a:cs typeface="Times New Roman"/>
                <a:sym typeface="Times New Roman"/>
              </a:rPr>
            </a:br>
            <a:r>
              <a:rPr lang="en-US" sz="2300">
                <a:latin typeface="Times New Roman"/>
                <a:ea typeface="Times New Roman"/>
                <a:cs typeface="Times New Roman"/>
                <a:sym typeface="Times New Roman"/>
              </a:rPr>
              <a:t>2. Keyword Difficulty</a:t>
            </a:r>
            <a:br>
              <a:rPr lang="en-US" sz="2300">
                <a:latin typeface="Times New Roman"/>
                <a:ea typeface="Times New Roman"/>
                <a:cs typeface="Times New Roman"/>
                <a:sym typeface="Times New Roman"/>
              </a:rPr>
            </a:br>
            <a:r>
              <a:rPr lang="en-US" sz="2300">
                <a:latin typeface="Times New Roman"/>
                <a:ea typeface="Times New Roman"/>
                <a:cs typeface="Times New Roman"/>
                <a:sym typeface="Times New Roman"/>
              </a:rPr>
              <a:t>3. Click-Through Rate (CTR)</a:t>
            </a:r>
            <a:br>
              <a:rPr lang="en-US" sz="2300">
                <a:latin typeface="Times New Roman"/>
                <a:ea typeface="Times New Roman"/>
                <a:cs typeface="Times New Roman"/>
                <a:sym typeface="Times New Roman"/>
              </a:rPr>
            </a:br>
            <a:r>
              <a:rPr lang="en-US" sz="2300">
                <a:latin typeface="Times New Roman"/>
                <a:ea typeface="Times New Roman"/>
                <a:cs typeface="Times New Roman"/>
                <a:sym typeface="Times New Roman"/>
              </a:rPr>
              <a:t>4. Cost Per Click (CPC)</a:t>
            </a:r>
            <a:br>
              <a:rPr lang="en-US" sz="1800"/>
            </a:br>
            <a:br>
              <a:rPr b="1" lang="en-US" sz="3100">
                <a:latin typeface="Times New Roman"/>
                <a:ea typeface="Times New Roman"/>
                <a:cs typeface="Times New Roman"/>
                <a:sym typeface="Times New Roman"/>
              </a:rPr>
            </a:br>
            <a:r>
              <a:rPr b="1" lang="en-US" sz="3100" u="sng">
                <a:latin typeface="Times New Roman"/>
                <a:ea typeface="Times New Roman"/>
                <a:cs typeface="Times New Roman"/>
                <a:sym typeface="Times New Roman"/>
              </a:rPr>
              <a:t>Incorporating Keywords:</a:t>
            </a:r>
            <a:br>
              <a:rPr lang="en-US" sz="1800"/>
            </a:br>
            <a:r>
              <a:rPr lang="en-US" sz="2300">
                <a:latin typeface="Times New Roman"/>
                <a:ea typeface="Times New Roman"/>
                <a:cs typeface="Times New Roman"/>
                <a:sym typeface="Times New Roman"/>
              </a:rPr>
              <a:t>1. On-Page Optimization</a:t>
            </a:r>
            <a:br>
              <a:rPr lang="en-US" sz="2300">
                <a:latin typeface="Times New Roman"/>
                <a:ea typeface="Times New Roman"/>
                <a:cs typeface="Times New Roman"/>
                <a:sym typeface="Times New Roman"/>
              </a:rPr>
            </a:br>
            <a:r>
              <a:rPr lang="en-US" sz="2300">
                <a:latin typeface="Times New Roman"/>
                <a:ea typeface="Times New Roman"/>
                <a:cs typeface="Times New Roman"/>
                <a:sym typeface="Times New Roman"/>
              </a:rPr>
              <a:t>2. Content Creation</a:t>
            </a:r>
            <a:br>
              <a:rPr lang="en-US" sz="2300">
                <a:latin typeface="Times New Roman"/>
                <a:ea typeface="Times New Roman"/>
                <a:cs typeface="Times New Roman"/>
                <a:sym typeface="Times New Roman"/>
              </a:rPr>
            </a:br>
            <a:r>
              <a:rPr lang="en-US" sz="2300">
                <a:latin typeface="Times New Roman"/>
                <a:ea typeface="Times New Roman"/>
                <a:cs typeface="Times New Roman"/>
                <a:sym typeface="Times New Roman"/>
              </a:rPr>
              <a:t>3. Internal Linking</a:t>
            </a:r>
            <a:endParaRPr/>
          </a:p>
          <a:p>
            <a:pPr indent="0" lvl="0" marL="0" rtl="0" algn="l">
              <a:lnSpc>
                <a:spcPct val="120000"/>
              </a:lnSpc>
              <a:spcBef>
                <a:spcPts val="1000"/>
              </a:spcBef>
              <a:spcAft>
                <a:spcPts val="0"/>
              </a:spcAft>
              <a:buClr>
                <a:schemeClr val="lt1"/>
              </a:buClr>
              <a:buSzPct val="100000"/>
              <a:buNone/>
            </a:pPr>
            <a:r>
              <a:t/>
            </a:r>
            <a:endParaRPr b="1" sz="2800">
              <a:latin typeface="Times New Roman"/>
              <a:ea typeface="Times New Roman"/>
              <a:cs typeface="Times New Roman"/>
              <a:sym typeface="Times New Roman"/>
            </a:endParaRPr>
          </a:p>
        </p:txBody>
      </p:sp>
      <p:sp>
        <p:nvSpPr>
          <p:cNvPr id="150" name="Google Shape;150;p3"/>
          <p:cNvSpPr txBox="1"/>
          <p:nvPr>
            <p:ph idx="2" type="body"/>
          </p:nvPr>
        </p:nvSpPr>
        <p:spPr>
          <a:xfrm>
            <a:off x="5629836" y="950259"/>
            <a:ext cx="6436658" cy="5432612"/>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20000"/>
              </a:lnSpc>
              <a:spcBef>
                <a:spcPts val="0"/>
              </a:spcBef>
              <a:spcAft>
                <a:spcPts val="0"/>
              </a:spcAft>
              <a:buClr>
                <a:schemeClr val="lt1"/>
              </a:buClr>
              <a:buSzPct val="100000"/>
              <a:buNone/>
            </a:pPr>
            <a:r>
              <a:rPr b="1" lang="en-US" sz="3100" u="sng">
                <a:latin typeface="Times New Roman"/>
                <a:ea typeface="Times New Roman"/>
                <a:cs typeface="Times New Roman"/>
                <a:sym typeface="Times New Roman"/>
              </a:rPr>
              <a:t>Common Mistakes to Avoid:</a:t>
            </a:r>
            <a:br>
              <a:rPr lang="en-US" sz="1600">
                <a:latin typeface="Times New Roman"/>
                <a:ea typeface="Times New Roman"/>
                <a:cs typeface="Times New Roman"/>
                <a:sym typeface="Times New Roman"/>
              </a:rPr>
            </a:br>
            <a:r>
              <a:rPr lang="en-US" sz="2300">
                <a:latin typeface="Times New Roman"/>
                <a:ea typeface="Times New Roman"/>
                <a:cs typeface="Times New Roman"/>
                <a:sym typeface="Times New Roman"/>
              </a:rPr>
              <a:t>1. Overemphasis on Competitors</a:t>
            </a:r>
            <a:br>
              <a:rPr lang="en-US" sz="2300">
                <a:latin typeface="Times New Roman"/>
                <a:ea typeface="Times New Roman"/>
                <a:cs typeface="Times New Roman"/>
                <a:sym typeface="Times New Roman"/>
              </a:rPr>
            </a:br>
            <a:r>
              <a:rPr lang="en-US" sz="2300">
                <a:latin typeface="Times New Roman"/>
                <a:ea typeface="Times New Roman"/>
                <a:cs typeface="Times New Roman"/>
                <a:sym typeface="Times New Roman"/>
              </a:rPr>
              <a:t>2. Ignoring Search Intent</a:t>
            </a:r>
            <a:br>
              <a:rPr lang="en-US" sz="2300">
                <a:latin typeface="Times New Roman"/>
                <a:ea typeface="Times New Roman"/>
                <a:cs typeface="Times New Roman"/>
                <a:sym typeface="Times New Roman"/>
              </a:rPr>
            </a:br>
            <a:r>
              <a:rPr lang="en-US" sz="2300">
                <a:latin typeface="Times New Roman"/>
                <a:ea typeface="Times New Roman"/>
                <a:cs typeface="Times New Roman"/>
                <a:sym typeface="Times New Roman"/>
              </a:rPr>
              <a:t>3. Neglecting Content Quality</a:t>
            </a:r>
            <a:br>
              <a:rPr lang="en-US" sz="2000">
                <a:latin typeface="Times New Roman"/>
                <a:ea typeface="Times New Roman"/>
                <a:cs typeface="Times New Roman"/>
                <a:sym typeface="Times New Roman"/>
              </a:rPr>
            </a:br>
            <a:br>
              <a:rPr lang="en-US" sz="1600">
                <a:latin typeface="Times New Roman"/>
                <a:ea typeface="Times New Roman"/>
                <a:cs typeface="Times New Roman"/>
                <a:sym typeface="Times New Roman"/>
              </a:rPr>
            </a:br>
            <a:r>
              <a:rPr b="1" lang="en-US" sz="3100" u="sng">
                <a:latin typeface="Times New Roman"/>
                <a:ea typeface="Times New Roman"/>
                <a:cs typeface="Times New Roman"/>
                <a:sym typeface="Times New Roman"/>
              </a:rPr>
              <a:t>Best Practices:</a:t>
            </a:r>
            <a:br>
              <a:rPr lang="en-US" sz="1600">
                <a:latin typeface="Times New Roman"/>
                <a:ea typeface="Times New Roman"/>
                <a:cs typeface="Times New Roman"/>
                <a:sym typeface="Times New Roman"/>
              </a:rPr>
            </a:br>
            <a:r>
              <a:rPr lang="en-US" sz="2300">
                <a:latin typeface="Times New Roman"/>
                <a:ea typeface="Times New Roman"/>
                <a:cs typeface="Times New Roman"/>
                <a:sym typeface="Times New Roman"/>
              </a:rPr>
              <a:t>1. Comprehensive Research</a:t>
            </a:r>
            <a:br>
              <a:rPr lang="en-US" sz="2300">
                <a:latin typeface="Times New Roman"/>
                <a:ea typeface="Times New Roman"/>
                <a:cs typeface="Times New Roman"/>
                <a:sym typeface="Times New Roman"/>
              </a:rPr>
            </a:br>
            <a:r>
              <a:rPr lang="en-US" sz="2300">
                <a:latin typeface="Times New Roman"/>
                <a:ea typeface="Times New Roman"/>
                <a:cs typeface="Times New Roman"/>
                <a:sym typeface="Times New Roman"/>
              </a:rPr>
              <a:t>2. Focus on Value</a:t>
            </a:r>
            <a:br>
              <a:rPr lang="en-US" sz="2300"/>
            </a:br>
            <a:br>
              <a:rPr lang="en-US" sz="1600"/>
            </a:br>
            <a:r>
              <a:rPr b="1" lang="en-US" sz="2800">
                <a:solidFill>
                  <a:srgbClr val="E8EAED"/>
                </a:solidFill>
                <a:latin typeface="Times New Roman"/>
                <a:ea typeface="Times New Roman"/>
                <a:cs typeface="Times New Roman"/>
                <a:sym typeface="Times New Roman"/>
              </a:rPr>
              <a:t>Site Auditing Report  </a:t>
            </a:r>
            <a:r>
              <a:rPr b="1" lang="en-US" sz="1600">
                <a:solidFill>
                  <a:srgbClr val="E8EAED"/>
                </a:solidFill>
                <a:latin typeface="Times New Roman"/>
                <a:ea typeface="Times New Roman"/>
                <a:cs typeface="Times New Roman"/>
                <a:sym typeface="Times New Roman"/>
              </a:rPr>
              <a:t>- </a:t>
            </a:r>
            <a:r>
              <a:rPr lang="en-US" sz="2000" u="sng">
                <a:solidFill>
                  <a:schemeClr val="hlink"/>
                </a:solidFill>
                <a:hlinkClick r:id="rId3"/>
              </a:rPr>
              <a:t>https://drive.google.com/file/d/1U6tbXjVWSWQLqcOfpbgVokIqyWNwBpfU/view?usp=sharing</a:t>
            </a:r>
            <a:endParaRPr b="1" i="0" sz="2000">
              <a:solidFill>
                <a:srgbClr val="E8EAED"/>
              </a:solidFill>
              <a:latin typeface="Times New Roman"/>
              <a:ea typeface="Times New Roman"/>
              <a:cs typeface="Times New Roman"/>
              <a:sym typeface="Times New Roman"/>
            </a:endParaRPr>
          </a:p>
          <a:p>
            <a:pPr indent="-130175" lvl="0" marL="228600" rtl="0" algn="l">
              <a:lnSpc>
                <a:spcPct val="120000"/>
              </a:lnSpc>
              <a:spcBef>
                <a:spcPts val="1000"/>
              </a:spcBef>
              <a:spcAft>
                <a:spcPts val="0"/>
              </a:spcAft>
              <a:buClr>
                <a:schemeClr val="lt1"/>
              </a:buClr>
              <a:buSzPct val="1000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descr="C:\Users\user\Downloads\unnamed (10).png" id="311" name="Google Shape;311;p30"/>
          <p:cNvPicPr preferRelativeResize="0"/>
          <p:nvPr/>
        </p:nvPicPr>
        <p:blipFill rotWithShape="1">
          <a:blip r:embed="rId3">
            <a:alphaModFix/>
          </a:blip>
          <a:srcRect b="0" l="0" r="0" t="0"/>
          <a:stretch/>
        </p:blipFill>
        <p:spPr>
          <a:xfrm>
            <a:off x="1356406" y="299811"/>
            <a:ext cx="3848100" cy="6019800"/>
          </a:xfrm>
          <a:prstGeom prst="rect">
            <a:avLst/>
          </a:prstGeom>
          <a:noFill/>
          <a:ln>
            <a:noFill/>
          </a:ln>
        </p:spPr>
      </p:pic>
      <p:pic>
        <p:nvPicPr>
          <p:cNvPr descr="C:\Users\user\Downloads\unnamed (11).png" id="312" name="Google Shape;312;p30"/>
          <p:cNvPicPr preferRelativeResize="0"/>
          <p:nvPr/>
        </p:nvPicPr>
        <p:blipFill rotWithShape="1">
          <a:blip r:embed="rId4">
            <a:alphaModFix/>
          </a:blip>
          <a:srcRect b="0" l="0" r="0" t="0"/>
          <a:stretch/>
        </p:blipFill>
        <p:spPr>
          <a:xfrm>
            <a:off x="5866946" y="676048"/>
            <a:ext cx="3971925" cy="5267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descr="C:\Users\user\Downloads\unnamed (12).png" id="317" name="Google Shape;317;p31"/>
          <p:cNvPicPr preferRelativeResize="0"/>
          <p:nvPr/>
        </p:nvPicPr>
        <p:blipFill rotWithShape="1">
          <a:blip r:embed="rId3">
            <a:alphaModFix/>
          </a:blip>
          <a:srcRect b="0" l="0" r="0" t="0"/>
          <a:stretch/>
        </p:blipFill>
        <p:spPr>
          <a:xfrm>
            <a:off x="3780518" y="385989"/>
            <a:ext cx="3848100" cy="60213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2"/>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2"/>
              </a:buClr>
              <a:buSzPts val="3300"/>
              <a:buNone/>
            </a:pPr>
            <a:r>
              <a:rPr b="1" lang="en-US" sz="3300">
                <a:solidFill>
                  <a:schemeClr val="lt2"/>
                </a:solidFill>
                <a:latin typeface="Times New Roman"/>
                <a:ea typeface="Times New Roman"/>
                <a:cs typeface="Times New Roman"/>
                <a:sym typeface="Times New Roman"/>
              </a:rPr>
              <a:t>Identifying Target Keywords</a:t>
            </a:r>
            <a:r>
              <a:rPr b="1" i="0" lang="en-US" sz="3300">
                <a:solidFill>
                  <a:schemeClr val="lt2"/>
                </a:solidFill>
                <a:latin typeface="Times New Roman"/>
                <a:ea typeface="Times New Roman"/>
                <a:cs typeface="Times New Roman"/>
                <a:sym typeface="Times New Roman"/>
              </a:rPr>
              <a:t>:</a:t>
            </a:r>
            <a:endParaRPr b="1" i="0" sz="2800">
              <a:solidFill>
                <a:srgbClr val="E8EAED"/>
              </a:solidFill>
              <a:latin typeface="Times New Roman"/>
              <a:ea typeface="Times New Roman"/>
              <a:cs typeface="Times New Roman"/>
              <a:sym typeface="Times New Roman"/>
            </a:endParaRPr>
          </a:p>
          <a:p>
            <a:pPr indent="-228600" lvl="0" marL="228600" rtl="0" algn="l">
              <a:lnSpc>
                <a:spcPct val="120000"/>
              </a:lnSpc>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Identifying target keywords involves discovering and selecting the most relevant and effective keywords to drive traffic and achieve business goals. This process includes understanding user intent, analyzing search volume and competition, and aligning keywords with your content strategy. Effective keyword identification helps improve search engine rankings and ensures that your content reaches the right audience.</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ts val="2800"/>
              <a:buNone/>
            </a:pPr>
            <a:r>
              <a:rPr b="1" i="0" lang="en-US" sz="2800">
                <a:solidFill>
                  <a:srgbClr val="E8EAED"/>
                </a:solidFill>
                <a:latin typeface="Times New Roman"/>
                <a:ea typeface="Times New Roman"/>
                <a:cs typeface="Times New Roman"/>
                <a:sym typeface="Times New Roman"/>
              </a:rPr>
              <a:t>Factors to Consider for Keyword Research :</a:t>
            </a:r>
            <a:endParaRPr/>
          </a:p>
          <a:p>
            <a:pPr indent="0" lvl="0" marL="0" rtl="0" algn="l">
              <a:lnSpc>
                <a:spcPct val="120000"/>
              </a:lnSpc>
              <a:spcBef>
                <a:spcPts val="1000"/>
              </a:spcBef>
              <a:spcAft>
                <a:spcPts val="0"/>
              </a:spcAft>
              <a:buClr>
                <a:schemeClr val="lt1"/>
              </a:buClr>
              <a:buSzPts val="2000"/>
              <a:buNone/>
            </a:pPr>
            <a:r>
              <a:rPr b="1" lang="en-US">
                <a:latin typeface="Times New Roman"/>
                <a:ea typeface="Times New Roman"/>
                <a:cs typeface="Times New Roman"/>
                <a:sym typeface="Times New Roman"/>
              </a:rPr>
              <a:t>Keyword Research Tools:</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1. Google Keyword Planner</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2. Ahrefs, </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3. SEMrush,</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4. and Ubersuggest </a:t>
            </a:r>
            <a:br>
              <a:rPr lang="en-US" sz="1600">
                <a:latin typeface="Times New Roman"/>
                <a:ea typeface="Times New Roman"/>
                <a:cs typeface="Times New Roman"/>
                <a:sym typeface="Times New Roman"/>
              </a:rPr>
            </a:br>
            <a:br>
              <a:rPr lang="en-US" sz="1600">
                <a:latin typeface="Times New Roman"/>
                <a:ea typeface="Times New Roman"/>
                <a:cs typeface="Times New Roman"/>
                <a:sym typeface="Times New Roman"/>
              </a:rPr>
            </a:br>
            <a:r>
              <a:rPr b="1" lang="en-US">
                <a:latin typeface="Times New Roman"/>
                <a:ea typeface="Times New Roman"/>
                <a:cs typeface="Times New Roman"/>
                <a:sym typeface="Times New Roman"/>
              </a:rPr>
              <a:t>Analyzing Search Intent:</a:t>
            </a:r>
            <a:br>
              <a:rPr lang="en-US">
                <a:latin typeface="Times New Roman"/>
                <a:ea typeface="Times New Roman"/>
                <a:cs typeface="Times New Roman"/>
                <a:sym typeface="Times New Roman"/>
              </a:rPr>
            </a:br>
            <a:r>
              <a:rPr lang="en-US" sz="1600">
                <a:latin typeface="Times New Roman"/>
                <a:ea typeface="Times New Roman"/>
                <a:cs typeface="Times New Roman"/>
                <a:sym typeface="Times New Roman"/>
              </a:rPr>
              <a:t>1. User Intent</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2. Matching Content</a:t>
            </a:r>
            <a:endParaRPr b="1" sz="2800">
              <a:latin typeface="Times New Roman"/>
              <a:ea typeface="Times New Roman"/>
              <a:cs typeface="Times New Roman"/>
              <a:sym typeface="Times New Roman"/>
            </a:endParaRPr>
          </a:p>
        </p:txBody>
      </p:sp>
      <p:sp>
        <p:nvSpPr>
          <p:cNvPr id="323" name="Google Shape;323;p32"/>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3"/>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20000"/>
              </a:lnSpc>
              <a:spcBef>
                <a:spcPts val="0"/>
              </a:spcBef>
              <a:spcAft>
                <a:spcPts val="0"/>
              </a:spcAft>
              <a:buClr>
                <a:schemeClr val="lt1"/>
              </a:buClr>
              <a:buSzPct val="100000"/>
              <a:buNone/>
            </a:pPr>
            <a:r>
              <a:rPr b="1" lang="en-US" sz="2800">
                <a:latin typeface="Times New Roman"/>
                <a:ea typeface="Times New Roman"/>
                <a:cs typeface="Times New Roman"/>
                <a:sym typeface="Times New Roman"/>
              </a:rPr>
              <a:t>Evaluating Keyword Metrics:</a:t>
            </a:r>
            <a:br>
              <a:rPr lang="en-US" sz="2800">
                <a:latin typeface="Times New Roman"/>
                <a:ea typeface="Times New Roman"/>
                <a:cs typeface="Times New Roman"/>
                <a:sym typeface="Times New Roman"/>
              </a:rPr>
            </a:br>
            <a:r>
              <a:rPr lang="en-US" sz="2800">
                <a:latin typeface="Times New Roman"/>
                <a:ea typeface="Times New Roman"/>
                <a:cs typeface="Times New Roman"/>
                <a:sym typeface="Times New Roman"/>
              </a:rPr>
              <a:t>1. Search Volume</a:t>
            </a:r>
            <a:br>
              <a:rPr lang="en-US" sz="2800">
                <a:latin typeface="Times New Roman"/>
                <a:ea typeface="Times New Roman"/>
                <a:cs typeface="Times New Roman"/>
                <a:sym typeface="Times New Roman"/>
              </a:rPr>
            </a:br>
            <a:r>
              <a:rPr lang="en-US" sz="2800">
                <a:latin typeface="Times New Roman"/>
                <a:ea typeface="Times New Roman"/>
                <a:cs typeface="Times New Roman"/>
                <a:sym typeface="Times New Roman"/>
              </a:rPr>
              <a:t>2. Keyword Difficulty</a:t>
            </a:r>
            <a:br>
              <a:rPr lang="en-US" sz="2800">
                <a:latin typeface="Times New Roman"/>
                <a:ea typeface="Times New Roman"/>
                <a:cs typeface="Times New Roman"/>
                <a:sym typeface="Times New Roman"/>
              </a:rPr>
            </a:br>
            <a:r>
              <a:rPr lang="en-US" sz="2800">
                <a:latin typeface="Times New Roman"/>
                <a:ea typeface="Times New Roman"/>
                <a:cs typeface="Times New Roman"/>
                <a:sym typeface="Times New Roman"/>
              </a:rPr>
              <a:t>3. Click-Through Rate (CTR)</a:t>
            </a:r>
            <a:br>
              <a:rPr lang="en-US" sz="2800">
                <a:latin typeface="Times New Roman"/>
                <a:ea typeface="Times New Roman"/>
                <a:cs typeface="Times New Roman"/>
                <a:sym typeface="Times New Roman"/>
              </a:rPr>
            </a:br>
            <a:br>
              <a:rPr lang="en-US" sz="2800">
                <a:latin typeface="Times New Roman"/>
                <a:ea typeface="Times New Roman"/>
                <a:cs typeface="Times New Roman"/>
                <a:sym typeface="Times New Roman"/>
              </a:rPr>
            </a:br>
            <a:r>
              <a:rPr lang="en-US" sz="2800">
                <a:latin typeface="Times New Roman"/>
                <a:ea typeface="Times New Roman"/>
                <a:cs typeface="Times New Roman"/>
                <a:sym typeface="Times New Roman"/>
              </a:rPr>
              <a:t>Competitor Research</a:t>
            </a:r>
            <a:br>
              <a:rPr lang="en-US" sz="2800">
                <a:latin typeface="Times New Roman"/>
                <a:ea typeface="Times New Roman"/>
                <a:cs typeface="Times New Roman"/>
                <a:sym typeface="Times New Roman"/>
              </a:rPr>
            </a:br>
            <a:br>
              <a:rPr lang="en-US" sz="2800">
                <a:latin typeface="Times New Roman"/>
                <a:ea typeface="Times New Roman"/>
                <a:cs typeface="Times New Roman"/>
                <a:sym typeface="Times New Roman"/>
              </a:rPr>
            </a:br>
            <a:r>
              <a:rPr b="1" lang="en-US" sz="2800">
                <a:latin typeface="Times New Roman"/>
                <a:ea typeface="Times New Roman"/>
                <a:cs typeface="Times New Roman"/>
                <a:sym typeface="Times New Roman"/>
              </a:rPr>
              <a:t>Local and Niche Keywords:</a:t>
            </a:r>
            <a:br>
              <a:rPr lang="en-US" sz="2800">
                <a:latin typeface="Times New Roman"/>
                <a:ea typeface="Times New Roman"/>
                <a:cs typeface="Times New Roman"/>
                <a:sym typeface="Times New Roman"/>
              </a:rPr>
            </a:br>
            <a:r>
              <a:rPr lang="en-US" sz="2800">
                <a:latin typeface="Times New Roman"/>
                <a:ea typeface="Times New Roman"/>
                <a:cs typeface="Times New Roman"/>
                <a:sym typeface="Times New Roman"/>
              </a:rPr>
              <a:t>1. Local Keywords</a:t>
            </a:r>
            <a:br>
              <a:rPr lang="en-US" sz="2800">
                <a:latin typeface="Times New Roman"/>
                <a:ea typeface="Times New Roman"/>
                <a:cs typeface="Times New Roman"/>
                <a:sym typeface="Times New Roman"/>
              </a:rPr>
            </a:br>
            <a:r>
              <a:rPr lang="en-US" sz="2800">
                <a:latin typeface="Times New Roman"/>
                <a:ea typeface="Times New Roman"/>
                <a:cs typeface="Times New Roman"/>
                <a:sym typeface="Times New Roman"/>
              </a:rPr>
              <a:t>2. Niche Keywords</a:t>
            </a:r>
            <a:br>
              <a:rPr lang="en-US" sz="2800">
                <a:latin typeface="Times New Roman"/>
                <a:ea typeface="Times New Roman"/>
                <a:cs typeface="Times New Roman"/>
                <a:sym typeface="Times New Roman"/>
              </a:rPr>
            </a:br>
            <a:br>
              <a:rPr lang="en-US" sz="2800">
                <a:latin typeface="Times New Roman"/>
                <a:ea typeface="Times New Roman"/>
                <a:cs typeface="Times New Roman"/>
                <a:sym typeface="Times New Roman"/>
              </a:rPr>
            </a:br>
            <a:r>
              <a:rPr b="1" lang="en-US" sz="2800">
                <a:latin typeface="Times New Roman"/>
                <a:ea typeface="Times New Roman"/>
                <a:cs typeface="Times New Roman"/>
                <a:sym typeface="Times New Roman"/>
              </a:rPr>
              <a:t>Keyword Selection Criteria:</a:t>
            </a:r>
            <a:br>
              <a:rPr lang="en-US" sz="2800">
                <a:latin typeface="Times New Roman"/>
                <a:ea typeface="Times New Roman"/>
                <a:cs typeface="Times New Roman"/>
                <a:sym typeface="Times New Roman"/>
              </a:rPr>
            </a:br>
            <a:r>
              <a:rPr lang="en-US" sz="2800">
                <a:latin typeface="Times New Roman"/>
                <a:ea typeface="Times New Roman"/>
                <a:cs typeface="Times New Roman"/>
                <a:sym typeface="Times New Roman"/>
              </a:rPr>
              <a:t>1. Relevance</a:t>
            </a:r>
            <a:br>
              <a:rPr lang="en-US" sz="2800">
                <a:latin typeface="Times New Roman"/>
                <a:ea typeface="Times New Roman"/>
                <a:cs typeface="Times New Roman"/>
                <a:sym typeface="Times New Roman"/>
              </a:rPr>
            </a:br>
            <a:r>
              <a:rPr lang="en-US" sz="2800">
                <a:latin typeface="Times New Roman"/>
                <a:ea typeface="Times New Roman"/>
                <a:cs typeface="Times New Roman"/>
                <a:sym typeface="Times New Roman"/>
              </a:rPr>
              <a:t>2. Traffic Potential</a:t>
            </a:r>
            <a:br>
              <a:rPr lang="en-US" sz="2800">
                <a:latin typeface="Times New Roman"/>
                <a:ea typeface="Times New Roman"/>
                <a:cs typeface="Times New Roman"/>
                <a:sym typeface="Times New Roman"/>
              </a:rPr>
            </a:br>
            <a:r>
              <a:rPr lang="en-US" sz="2800">
                <a:latin typeface="Times New Roman"/>
                <a:ea typeface="Times New Roman"/>
                <a:cs typeface="Times New Roman"/>
                <a:sym typeface="Times New Roman"/>
              </a:rPr>
              <a:t>3. Conversion Potential</a:t>
            </a:r>
            <a:br>
              <a:rPr lang="en-US" sz="2800">
                <a:latin typeface="Times New Roman"/>
                <a:ea typeface="Times New Roman"/>
                <a:cs typeface="Times New Roman"/>
                <a:sym typeface="Times New Roman"/>
              </a:rPr>
            </a:br>
            <a:br>
              <a:rPr lang="en-US" sz="2800">
                <a:latin typeface="Times New Roman"/>
                <a:ea typeface="Times New Roman"/>
                <a:cs typeface="Times New Roman"/>
                <a:sym typeface="Times New Roman"/>
              </a:rPr>
            </a:br>
            <a:r>
              <a:rPr b="1" lang="en-US" sz="2800">
                <a:latin typeface="Times New Roman"/>
                <a:ea typeface="Times New Roman"/>
                <a:cs typeface="Times New Roman"/>
                <a:sym typeface="Times New Roman"/>
              </a:rPr>
              <a:t>Common Mistakes to Avoid:</a:t>
            </a:r>
            <a:br>
              <a:rPr lang="en-US" sz="2800">
                <a:latin typeface="Times New Roman"/>
                <a:ea typeface="Times New Roman"/>
                <a:cs typeface="Times New Roman"/>
                <a:sym typeface="Times New Roman"/>
              </a:rPr>
            </a:br>
            <a:r>
              <a:rPr lang="en-US" sz="2800">
                <a:latin typeface="Times New Roman"/>
                <a:ea typeface="Times New Roman"/>
                <a:cs typeface="Times New Roman"/>
                <a:sym typeface="Times New Roman"/>
              </a:rPr>
              <a:t>1. Overlooking User Intent</a:t>
            </a:r>
            <a:br>
              <a:rPr lang="en-US" sz="2800">
                <a:latin typeface="Times New Roman"/>
                <a:ea typeface="Times New Roman"/>
                <a:cs typeface="Times New Roman"/>
                <a:sym typeface="Times New Roman"/>
              </a:rPr>
            </a:br>
            <a:r>
              <a:rPr lang="en-US" sz="2800">
                <a:latin typeface="Times New Roman"/>
                <a:ea typeface="Times New Roman"/>
                <a:cs typeface="Times New Roman"/>
                <a:sym typeface="Times New Roman"/>
              </a:rPr>
              <a:t>2. Keyword Stuffing</a:t>
            </a:r>
            <a:br>
              <a:rPr lang="en-US" sz="2800">
                <a:latin typeface="Times New Roman"/>
                <a:ea typeface="Times New Roman"/>
                <a:cs typeface="Times New Roman"/>
                <a:sym typeface="Times New Roman"/>
              </a:rPr>
            </a:br>
            <a:r>
              <a:rPr lang="en-US" sz="2800">
                <a:latin typeface="Times New Roman"/>
                <a:ea typeface="Times New Roman"/>
                <a:cs typeface="Times New Roman"/>
                <a:sym typeface="Times New Roman"/>
              </a:rPr>
              <a:t>3. Neglecting Long-Tail Keywords</a:t>
            </a:r>
            <a:br>
              <a:rPr lang="en-US" sz="2800">
                <a:latin typeface="Times New Roman"/>
                <a:ea typeface="Times New Roman"/>
                <a:cs typeface="Times New Roman"/>
                <a:sym typeface="Times New Roman"/>
              </a:rPr>
            </a:br>
            <a:endParaRPr b="1" sz="2800">
              <a:latin typeface="Times New Roman"/>
              <a:ea typeface="Times New Roman"/>
              <a:cs typeface="Times New Roman"/>
              <a:sym typeface="Times New Roman"/>
            </a:endParaRPr>
          </a:p>
        </p:txBody>
      </p:sp>
      <p:sp>
        <p:nvSpPr>
          <p:cNvPr id="329" name="Google Shape;329;p33"/>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4"/>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20000"/>
              </a:lnSpc>
              <a:spcBef>
                <a:spcPts val="0"/>
              </a:spcBef>
              <a:spcAft>
                <a:spcPts val="0"/>
              </a:spcAft>
              <a:buClr>
                <a:schemeClr val="lt2"/>
              </a:buClr>
              <a:buSzPts val="3300"/>
              <a:buNone/>
            </a:pPr>
            <a:r>
              <a:rPr b="1" lang="en-US" sz="3300">
                <a:solidFill>
                  <a:schemeClr val="lt2"/>
                </a:solidFill>
                <a:latin typeface="Times New Roman"/>
                <a:ea typeface="Times New Roman"/>
                <a:cs typeface="Times New Roman"/>
                <a:sym typeface="Times New Roman"/>
              </a:rPr>
              <a:t>Content Quality and Relevance </a:t>
            </a:r>
            <a:r>
              <a:rPr b="1" i="0" lang="en-US" sz="3300">
                <a:solidFill>
                  <a:schemeClr val="lt2"/>
                </a:solidFill>
                <a:latin typeface="Times New Roman"/>
                <a:ea typeface="Times New Roman"/>
                <a:cs typeface="Times New Roman"/>
                <a:sym typeface="Times New Roman"/>
              </a:rPr>
              <a:t>:</a:t>
            </a:r>
            <a:endParaRPr/>
          </a:p>
          <a:p>
            <a:pPr indent="-228600" lvl="0" marL="228600" rtl="0" algn="l">
              <a:lnSpc>
                <a:spcPct val="120000"/>
              </a:lnSpc>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Content quality and relevance are crucial for engaging users, improving search engine rankings, and achieving business goals. High-quality content is well-written, informative, and valuable to the target audience, while relevance ensures that content meets the needs and interests of users and aligns with their search intent. Focusing on these factors helps drive traffic, enhance user experience, and build trust with your audience.</a:t>
            </a:r>
            <a:endParaRPr/>
          </a:p>
          <a:p>
            <a:pPr indent="0" lvl="0" marL="0" rtl="0" algn="l">
              <a:lnSpc>
                <a:spcPct val="120000"/>
              </a:lnSpc>
              <a:spcBef>
                <a:spcPts val="1000"/>
              </a:spcBef>
              <a:spcAft>
                <a:spcPts val="0"/>
              </a:spcAft>
              <a:buClr>
                <a:schemeClr val="lt1"/>
              </a:buClr>
              <a:buSzPts val="2800"/>
              <a:buNone/>
            </a:pPr>
            <a:r>
              <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ts val="2800"/>
              <a:buNone/>
            </a:pPr>
            <a:r>
              <a:rPr b="1" i="0" lang="en-US" sz="2800">
                <a:solidFill>
                  <a:srgbClr val="E8EAED"/>
                </a:solidFill>
                <a:latin typeface="Times New Roman"/>
                <a:ea typeface="Times New Roman"/>
                <a:cs typeface="Times New Roman"/>
                <a:sym typeface="Times New Roman"/>
              </a:rPr>
              <a:t>Factors to Consider for Keyword Research :</a:t>
            </a:r>
            <a:endParaRPr/>
          </a:p>
          <a:p>
            <a:pPr indent="0" lvl="0" marL="0" rtl="0" algn="l">
              <a:lnSpc>
                <a:spcPct val="120000"/>
              </a:lnSpc>
              <a:spcBef>
                <a:spcPts val="1000"/>
              </a:spcBef>
              <a:spcAft>
                <a:spcPts val="0"/>
              </a:spcAft>
              <a:buClr>
                <a:schemeClr val="lt1"/>
              </a:buClr>
              <a:buSzPts val="1800"/>
              <a:buNone/>
            </a:pPr>
            <a:r>
              <a:rPr lang="en-US" sz="1800">
                <a:latin typeface="Times New Roman"/>
                <a:ea typeface="Times New Roman"/>
                <a:cs typeface="Times New Roman"/>
                <a:sym typeface="Times New Roman"/>
              </a:rPr>
              <a:t>1. Understanding Content Quality</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2. Key Aspects of High-Quality Content</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3. Understanding Content Relevance</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4. Aligning with User Intent</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5. Creating Valuable Content</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6. Content Structure and Formatting</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7. Measuring Content Effectiveness</a:t>
            </a:r>
            <a:br>
              <a:rPr lang="en-US" sz="1800">
                <a:latin typeface="Times New Roman"/>
                <a:ea typeface="Times New Roman"/>
                <a:cs typeface="Times New Roman"/>
                <a:sym typeface="Times New Roman"/>
              </a:rPr>
            </a:br>
            <a:br>
              <a:rPr lang="en-US" sz="1800">
                <a:latin typeface="Times New Roman"/>
                <a:ea typeface="Times New Roman"/>
                <a:cs typeface="Times New Roman"/>
                <a:sym typeface="Times New Roman"/>
              </a:rPr>
            </a:br>
            <a:endParaRPr b="1"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800"/>
              <a:buNone/>
            </a:pPr>
            <a:r>
              <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800"/>
              <a:buNone/>
            </a:pPr>
            <a:r>
              <a:t/>
            </a:r>
            <a:endParaRPr b="1" sz="2800">
              <a:latin typeface="Times New Roman"/>
              <a:ea typeface="Times New Roman"/>
              <a:cs typeface="Times New Roman"/>
              <a:sym typeface="Times New Roman"/>
            </a:endParaRPr>
          </a:p>
        </p:txBody>
      </p:sp>
      <p:sp>
        <p:nvSpPr>
          <p:cNvPr id="335" name="Google Shape;335;p34"/>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5"/>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n-US"/>
              <a:t>OFF-PAGE SEO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6"/>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20000"/>
              </a:lnSpc>
              <a:spcBef>
                <a:spcPts val="0"/>
              </a:spcBef>
              <a:spcAft>
                <a:spcPts val="0"/>
              </a:spcAft>
              <a:buClr>
                <a:schemeClr val="lt2"/>
              </a:buClr>
              <a:buSzPts val="3300"/>
              <a:buNone/>
            </a:pPr>
            <a:r>
              <a:rPr b="1" lang="en-US" sz="3300">
                <a:solidFill>
                  <a:schemeClr val="lt2"/>
                </a:solidFill>
                <a:latin typeface="Times New Roman"/>
                <a:ea typeface="Times New Roman"/>
                <a:cs typeface="Times New Roman"/>
                <a:sym typeface="Times New Roman"/>
              </a:rPr>
              <a:t>User-Generated Content</a:t>
            </a:r>
            <a:r>
              <a:rPr b="1" i="0" lang="en-US" sz="3300">
                <a:solidFill>
                  <a:schemeClr val="lt2"/>
                </a:solidFill>
                <a:latin typeface="Times New Roman"/>
                <a:ea typeface="Times New Roman"/>
                <a:cs typeface="Times New Roman"/>
                <a:sym typeface="Times New Roman"/>
              </a:rPr>
              <a:t>:</a:t>
            </a:r>
            <a:endParaRPr/>
          </a:p>
          <a:p>
            <a:pPr indent="-228600" lvl="0" marL="228600" rtl="0" algn="l">
              <a:lnSpc>
                <a:spcPct val="120000"/>
              </a:lnSpc>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User-generated content (UGC) refers to any content created by users or customers rather than the brand itself. This can include reviews, comments, photos, videos, and social media posts. UGC helps build community, foster engagement, and enhance authenticity, as it reflects real user experiences and opinions.</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ts val="2800"/>
              <a:buNone/>
            </a:pPr>
            <a:r>
              <a:rPr b="1" i="0" lang="en-US" sz="2800">
                <a:solidFill>
                  <a:srgbClr val="E8EAED"/>
                </a:solidFill>
                <a:latin typeface="Times New Roman"/>
                <a:ea typeface="Times New Roman"/>
                <a:cs typeface="Times New Roman"/>
                <a:sym typeface="Times New Roman"/>
              </a:rPr>
              <a:t>Factors to Consider for Keyword Research :</a:t>
            </a:r>
            <a:endParaRPr/>
          </a:p>
          <a:p>
            <a:pPr indent="0" lvl="0" marL="0" rtl="0" algn="l">
              <a:lnSpc>
                <a:spcPct val="120000"/>
              </a:lnSpc>
              <a:spcBef>
                <a:spcPts val="1000"/>
              </a:spcBef>
              <a:spcAft>
                <a:spcPts val="0"/>
              </a:spcAft>
              <a:buClr>
                <a:schemeClr val="lt1"/>
              </a:buClr>
              <a:buSzPts val="2000"/>
              <a:buNone/>
            </a:pPr>
            <a:r>
              <a:rPr b="1" lang="en-US">
                <a:latin typeface="Times New Roman"/>
                <a:ea typeface="Times New Roman"/>
                <a:cs typeface="Times New Roman"/>
                <a:sym typeface="Times New Roman"/>
              </a:rPr>
              <a:t>Types of User-Generated Content:</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1. Reviews and Testimonials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2. Social Media Posts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3. Photos and Videos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4. Blog Comments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5. Forums and Discussions</a:t>
            </a:r>
            <a:br>
              <a:rPr lang="en-US">
                <a:latin typeface="Times New Roman"/>
                <a:ea typeface="Times New Roman"/>
                <a:cs typeface="Times New Roman"/>
                <a:sym typeface="Times New Roman"/>
              </a:rPr>
            </a:br>
            <a:br>
              <a:rPr lang="en-US">
                <a:latin typeface="Times New Roman"/>
                <a:ea typeface="Times New Roman"/>
                <a:cs typeface="Times New Roman"/>
                <a:sym typeface="Times New Roman"/>
              </a:rPr>
            </a:br>
            <a:r>
              <a:rPr b="1" lang="en-US">
                <a:latin typeface="Times New Roman"/>
                <a:ea typeface="Times New Roman"/>
                <a:cs typeface="Times New Roman"/>
                <a:sym typeface="Times New Roman"/>
              </a:rPr>
              <a:t>Encouraging User-Generated Content:</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1. Contests and Challenges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2. Hashtag Campaigns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3. Customer Reviews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4. Social Media Engagement</a:t>
            </a:r>
            <a:endParaRPr b="1" i="0" sz="2800">
              <a:solidFill>
                <a:srgbClr val="E8EAED"/>
              </a:solidFill>
              <a:latin typeface="Times New Roman"/>
              <a:ea typeface="Times New Roman"/>
              <a:cs typeface="Times New Roman"/>
              <a:sym typeface="Times New Roman"/>
            </a:endParaRPr>
          </a:p>
        </p:txBody>
      </p:sp>
      <p:sp>
        <p:nvSpPr>
          <p:cNvPr id="346" name="Google Shape;346;p36"/>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7"/>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2400"/>
              <a:buNone/>
            </a:pPr>
            <a:r>
              <a:rPr b="1" lang="en-US" sz="2400">
                <a:latin typeface="Times New Roman"/>
                <a:ea typeface="Times New Roman"/>
                <a:cs typeface="Times New Roman"/>
                <a:sym typeface="Times New Roman"/>
              </a:rPr>
              <a:t>Tools and Resources: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1. UGC Platforms: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1. [Yotpo](https://www.yotpo.com/),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2. [Bazaarvoice](https://www.bazaarvoice.com/),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3. and [Stackla](https://stackla.com/)</a:t>
            </a:r>
            <a:br>
              <a:rPr lang="en-US" sz="2800">
                <a:latin typeface="Times New Roman"/>
                <a:ea typeface="Times New Roman"/>
                <a:cs typeface="Times New Roman"/>
                <a:sym typeface="Times New Roman"/>
              </a:rPr>
            </a:br>
            <a:br>
              <a:rPr b="1" lang="en-US" sz="2400">
                <a:latin typeface="Times New Roman"/>
                <a:ea typeface="Times New Roman"/>
                <a:cs typeface="Times New Roman"/>
                <a:sym typeface="Times New Roman"/>
              </a:rPr>
            </a:br>
            <a:r>
              <a:rPr b="1" lang="en-US" sz="2400">
                <a:latin typeface="Times New Roman"/>
                <a:ea typeface="Times New Roman"/>
                <a:cs typeface="Times New Roman"/>
                <a:sym typeface="Times New Roman"/>
              </a:rPr>
              <a:t>Social Media Monitoring:</a:t>
            </a:r>
            <a:br>
              <a:rPr lang="en-US" sz="2800">
                <a:latin typeface="Times New Roman"/>
                <a:ea typeface="Times New Roman"/>
                <a:cs typeface="Times New Roman"/>
                <a:sym typeface="Times New Roman"/>
              </a:rPr>
            </a:br>
            <a:r>
              <a:rPr lang="en-US">
                <a:latin typeface="Times New Roman"/>
                <a:ea typeface="Times New Roman"/>
                <a:cs typeface="Times New Roman"/>
                <a:sym typeface="Times New Roman"/>
              </a:rPr>
              <a:t>1. [Hootsuite](https://hootsuite.com/),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2. [Sprout Social](https://sproutsocial.com/),</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3. [Mention](https://mention.com/) </a:t>
            </a:r>
            <a:br>
              <a:rPr lang="en-US" sz="2800">
                <a:latin typeface="Times New Roman"/>
                <a:ea typeface="Times New Roman"/>
                <a:cs typeface="Times New Roman"/>
                <a:sym typeface="Times New Roman"/>
              </a:rPr>
            </a:br>
            <a:br>
              <a:rPr lang="en-US" sz="2800">
                <a:latin typeface="Times New Roman"/>
                <a:ea typeface="Times New Roman"/>
                <a:cs typeface="Times New Roman"/>
                <a:sym typeface="Times New Roman"/>
              </a:rPr>
            </a:br>
            <a:r>
              <a:rPr b="1" lang="en-US" sz="2400">
                <a:latin typeface="Times New Roman"/>
                <a:ea typeface="Times New Roman"/>
                <a:cs typeface="Times New Roman"/>
                <a:sym typeface="Times New Roman"/>
              </a:rPr>
              <a:t>Content Moderation Tools:</a:t>
            </a:r>
            <a:br>
              <a:rPr lang="en-US" sz="2800">
                <a:latin typeface="Times New Roman"/>
                <a:ea typeface="Times New Roman"/>
                <a:cs typeface="Times New Roman"/>
                <a:sym typeface="Times New Roman"/>
              </a:rPr>
            </a:br>
            <a:r>
              <a:rPr lang="en-US">
                <a:latin typeface="Times New Roman"/>
                <a:ea typeface="Times New Roman"/>
                <a:cs typeface="Times New Roman"/>
                <a:sym typeface="Times New Roman"/>
              </a:rPr>
              <a:t>1. [Moderation Gateway](https://moderationgateway.com/),</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2. [Content Moderation](https://www.content-moderation.com/),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3. [NetModerator](https://www.netmoderator.com/)</a:t>
            </a:r>
            <a:endParaRPr b="1">
              <a:latin typeface="Times New Roman"/>
              <a:ea typeface="Times New Roman"/>
              <a:cs typeface="Times New Roman"/>
              <a:sym typeface="Times New Roman"/>
            </a:endParaRPr>
          </a:p>
        </p:txBody>
      </p:sp>
      <p:sp>
        <p:nvSpPr>
          <p:cNvPr id="352" name="Google Shape;352;p37"/>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8"/>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20000"/>
              </a:lnSpc>
              <a:spcBef>
                <a:spcPts val="0"/>
              </a:spcBef>
              <a:spcAft>
                <a:spcPts val="0"/>
              </a:spcAft>
              <a:buClr>
                <a:schemeClr val="lt2"/>
              </a:buClr>
              <a:buSzPct val="100000"/>
              <a:buNone/>
            </a:pPr>
            <a:r>
              <a:rPr b="1" lang="en-US" sz="4300">
                <a:solidFill>
                  <a:schemeClr val="lt2"/>
                </a:solidFill>
                <a:latin typeface="Times New Roman"/>
                <a:ea typeface="Times New Roman"/>
                <a:cs typeface="Times New Roman"/>
                <a:sym typeface="Times New Roman"/>
              </a:rPr>
              <a:t>Backlink Strategies</a:t>
            </a:r>
            <a:r>
              <a:rPr b="1" i="0" lang="en-US" sz="4300">
                <a:solidFill>
                  <a:schemeClr val="lt2"/>
                </a:solidFill>
                <a:latin typeface="Times New Roman"/>
                <a:ea typeface="Times New Roman"/>
                <a:cs typeface="Times New Roman"/>
                <a:sym typeface="Times New Roman"/>
              </a:rPr>
              <a:t>:</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a:latin typeface="Times New Roman"/>
                <a:ea typeface="Times New Roman"/>
                <a:cs typeface="Times New Roman"/>
                <a:sym typeface="Times New Roman"/>
              </a:rPr>
              <a:t>Backlink strategies involve techniques for acquiring and managing backlinks to improve your website’s search engine rankings and authority. Effective backlink strategies help enhance your site’s credibility, drive traffic, and boost SEO performance by obtaining high-quality links from reputable sources.</a:t>
            </a:r>
            <a:endParaRPr/>
          </a:p>
          <a:p>
            <a:pPr indent="0" lvl="0" marL="0" rtl="0" algn="l">
              <a:lnSpc>
                <a:spcPct val="120000"/>
              </a:lnSpc>
              <a:spcBef>
                <a:spcPts val="1000"/>
              </a:spcBef>
              <a:spcAft>
                <a:spcPts val="0"/>
              </a:spcAft>
              <a:buClr>
                <a:srgbClr val="E8EAED"/>
              </a:buClr>
              <a:buSzPct val="100000"/>
              <a:buNone/>
            </a:pPr>
            <a:r>
              <a:rPr b="1" i="0" lang="en-US" sz="2800">
                <a:solidFill>
                  <a:srgbClr val="E8EAED"/>
                </a:solidFill>
                <a:latin typeface="Times New Roman"/>
                <a:ea typeface="Times New Roman"/>
                <a:cs typeface="Times New Roman"/>
                <a:sym typeface="Times New Roman"/>
              </a:rPr>
              <a:t>Factors to Consider for Keyword Research :</a:t>
            </a:r>
            <a:endParaRPr/>
          </a:p>
          <a:p>
            <a:pPr indent="0" lvl="0" marL="0" rtl="0" algn="l">
              <a:lnSpc>
                <a:spcPct val="120000"/>
              </a:lnSpc>
              <a:spcBef>
                <a:spcPts val="1000"/>
              </a:spcBef>
              <a:spcAft>
                <a:spcPts val="0"/>
              </a:spcAft>
              <a:buClr>
                <a:schemeClr val="lt1"/>
              </a:buClr>
              <a:buSzPct val="100000"/>
              <a:buNone/>
            </a:pPr>
            <a:r>
              <a:rPr b="1" lang="en-US" sz="2800">
                <a:latin typeface="Times New Roman"/>
                <a:ea typeface="Times New Roman"/>
                <a:cs typeface="Times New Roman"/>
                <a:sym typeface="Times New Roman"/>
              </a:rPr>
              <a:t>Types of Backlinks:</a:t>
            </a:r>
            <a:br>
              <a:rPr lang="en-US" sz="2800">
                <a:latin typeface="Times New Roman"/>
                <a:ea typeface="Times New Roman"/>
                <a:cs typeface="Times New Roman"/>
                <a:sym typeface="Times New Roman"/>
              </a:rPr>
            </a:br>
            <a:r>
              <a:rPr lang="en-US" sz="2400">
                <a:latin typeface="Times New Roman"/>
                <a:ea typeface="Times New Roman"/>
                <a:cs typeface="Times New Roman"/>
                <a:sym typeface="Times New Roman"/>
              </a:rPr>
              <a:t>1. Editorial Backlinks</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2. Guest Post Backlinks</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3. Directory Backlinks</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4. Social Media Backlinks</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5. Forum and Blog Comments</a:t>
            </a:r>
            <a:br>
              <a:rPr lang="en-US" sz="2800">
                <a:latin typeface="Times New Roman"/>
                <a:ea typeface="Times New Roman"/>
                <a:cs typeface="Times New Roman"/>
                <a:sym typeface="Times New Roman"/>
              </a:rPr>
            </a:br>
            <a:br>
              <a:rPr lang="en-US" sz="2800">
                <a:latin typeface="Times New Roman"/>
                <a:ea typeface="Times New Roman"/>
                <a:cs typeface="Times New Roman"/>
                <a:sym typeface="Times New Roman"/>
              </a:rPr>
            </a:br>
            <a:r>
              <a:rPr b="1" lang="en-US" sz="2800">
                <a:latin typeface="Times New Roman"/>
                <a:ea typeface="Times New Roman"/>
                <a:cs typeface="Times New Roman"/>
                <a:sym typeface="Times New Roman"/>
              </a:rPr>
              <a:t>Link Building Techniques:</a:t>
            </a:r>
            <a:br>
              <a:rPr lang="en-US" sz="2800">
                <a:latin typeface="Times New Roman"/>
                <a:ea typeface="Times New Roman"/>
                <a:cs typeface="Times New Roman"/>
                <a:sym typeface="Times New Roman"/>
              </a:rPr>
            </a:br>
            <a:r>
              <a:rPr lang="en-US" sz="2400">
                <a:latin typeface="Times New Roman"/>
                <a:ea typeface="Times New Roman"/>
                <a:cs typeface="Times New Roman"/>
                <a:sym typeface="Times New Roman"/>
              </a:rPr>
              <a:t>1. Content Marketing</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2. Guest Blogging</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3. Broken Link Building</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4. Influencer Outreach</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5. Competitor Analysis</a:t>
            </a:r>
            <a:endParaRPr b="1" i="0" sz="2400">
              <a:solidFill>
                <a:srgbClr val="E8EAED"/>
              </a:solidFill>
              <a:latin typeface="Times New Roman"/>
              <a:ea typeface="Times New Roman"/>
              <a:cs typeface="Times New Roman"/>
              <a:sym typeface="Times New Roman"/>
            </a:endParaRPr>
          </a:p>
        </p:txBody>
      </p:sp>
      <p:sp>
        <p:nvSpPr>
          <p:cNvPr id="358" name="Google Shape;358;p38"/>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9"/>
          <p:cNvSpPr txBox="1"/>
          <p:nvPr>
            <p:ph type="title"/>
          </p:nvPr>
        </p:nvSpPr>
        <p:spPr>
          <a:xfrm>
            <a:off x="913795" y="81281"/>
            <a:ext cx="10353761" cy="508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
        <p:nvSpPr>
          <p:cNvPr id="364" name="Google Shape;364;p39"/>
          <p:cNvSpPr txBox="1"/>
          <p:nvPr>
            <p:ph idx="1" type="body"/>
          </p:nvPr>
        </p:nvSpPr>
        <p:spPr>
          <a:xfrm>
            <a:off x="416560" y="772160"/>
            <a:ext cx="5603239" cy="5821680"/>
          </a:xfrm>
          <a:prstGeom prst="rect">
            <a:avLst/>
          </a:prstGeom>
          <a:noFill/>
          <a:ln>
            <a:noFill/>
          </a:ln>
        </p:spPr>
        <p:txBody>
          <a:bodyPr anchorCtr="0" anchor="t" bIns="45700" lIns="91425" spcFirstLastPara="1" rIns="91425" wrap="square" tIns="45700">
            <a:normAutofit fontScale="47500" lnSpcReduction="20000"/>
          </a:bodyPr>
          <a:lstStyle/>
          <a:p>
            <a:pPr indent="0" lvl="0" marL="0" rtl="0" algn="l">
              <a:lnSpc>
                <a:spcPct val="120000"/>
              </a:lnSpc>
              <a:spcBef>
                <a:spcPts val="0"/>
              </a:spcBef>
              <a:spcAft>
                <a:spcPts val="0"/>
              </a:spcAft>
              <a:buClr>
                <a:schemeClr val="lt1"/>
              </a:buClr>
              <a:buSzPct val="100000"/>
              <a:buNone/>
            </a:pPr>
            <a:r>
              <a:rPr b="1" lang="en-US" sz="3600">
                <a:latin typeface="Times New Roman"/>
                <a:ea typeface="Times New Roman"/>
                <a:cs typeface="Times New Roman"/>
                <a:sym typeface="Times New Roman"/>
              </a:rPr>
              <a:t>Quality Over Quantity:</a:t>
            </a:r>
            <a:br>
              <a:rPr lang="en-US" sz="2800">
                <a:latin typeface="Times New Roman"/>
                <a:ea typeface="Times New Roman"/>
                <a:cs typeface="Times New Roman"/>
                <a:sym typeface="Times New Roman"/>
              </a:rPr>
            </a:br>
            <a:r>
              <a:rPr lang="en-US" sz="3800">
                <a:latin typeface="Times New Roman"/>
                <a:ea typeface="Times New Roman"/>
                <a:cs typeface="Times New Roman"/>
                <a:sym typeface="Times New Roman"/>
              </a:rPr>
              <a:t>1. High-Authority Sites</a:t>
            </a:r>
            <a:br>
              <a:rPr lang="en-US" sz="3800">
                <a:latin typeface="Times New Roman"/>
                <a:ea typeface="Times New Roman"/>
                <a:cs typeface="Times New Roman"/>
                <a:sym typeface="Times New Roman"/>
              </a:rPr>
            </a:br>
            <a:r>
              <a:rPr lang="en-US" sz="3800">
                <a:latin typeface="Times New Roman"/>
                <a:ea typeface="Times New Roman"/>
                <a:cs typeface="Times New Roman"/>
                <a:sym typeface="Times New Roman"/>
              </a:rPr>
              <a:t>2. Relevance</a:t>
            </a:r>
            <a:br>
              <a:rPr lang="en-US" sz="3800">
                <a:latin typeface="Times New Roman"/>
                <a:ea typeface="Times New Roman"/>
                <a:cs typeface="Times New Roman"/>
                <a:sym typeface="Times New Roman"/>
              </a:rPr>
            </a:br>
            <a:r>
              <a:rPr lang="en-US" sz="3800">
                <a:latin typeface="Times New Roman"/>
                <a:ea typeface="Times New Roman"/>
                <a:cs typeface="Times New Roman"/>
                <a:sym typeface="Times New Roman"/>
              </a:rPr>
              <a:t>3. Anchor Text</a:t>
            </a:r>
            <a:br>
              <a:rPr lang="en-US" sz="2800">
                <a:latin typeface="Times New Roman"/>
                <a:ea typeface="Times New Roman"/>
                <a:cs typeface="Times New Roman"/>
                <a:sym typeface="Times New Roman"/>
              </a:rPr>
            </a:br>
            <a:br>
              <a:rPr lang="en-US" sz="2800">
                <a:latin typeface="Times New Roman"/>
                <a:ea typeface="Times New Roman"/>
                <a:cs typeface="Times New Roman"/>
                <a:sym typeface="Times New Roman"/>
              </a:rPr>
            </a:br>
            <a:r>
              <a:rPr b="1" lang="en-US" sz="3600">
                <a:latin typeface="Times New Roman"/>
                <a:ea typeface="Times New Roman"/>
                <a:cs typeface="Times New Roman"/>
                <a:sym typeface="Times New Roman"/>
              </a:rPr>
              <a:t>Avoiding Bad Practices:</a:t>
            </a:r>
            <a:br>
              <a:rPr lang="en-US" sz="2800">
                <a:latin typeface="Times New Roman"/>
                <a:ea typeface="Times New Roman"/>
                <a:cs typeface="Times New Roman"/>
                <a:sym typeface="Times New Roman"/>
              </a:rPr>
            </a:br>
            <a:r>
              <a:rPr lang="en-US" sz="3800">
                <a:latin typeface="Times New Roman"/>
                <a:ea typeface="Times New Roman"/>
                <a:cs typeface="Times New Roman"/>
                <a:sym typeface="Times New Roman"/>
              </a:rPr>
              <a:t>1. Avoiding Spammy Links</a:t>
            </a:r>
            <a:br>
              <a:rPr lang="en-US" sz="3800">
                <a:latin typeface="Times New Roman"/>
                <a:ea typeface="Times New Roman"/>
                <a:cs typeface="Times New Roman"/>
                <a:sym typeface="Times New Roman"/>
              </a:rPr>
            </a:br>
            <a:r>
              <a:rPr lang="en-US" sz="3800">
                <a:latin typeface="Times New Roman"/>
                <a:ea typeface="Times New Roman"/>
                <a:cs typeface="Times New Roman"/>
                <a:sym typeface="Times New Roman"/>
              </a:rPr>
              <a:t>2. Avoiding Link Farms</a:t>
            </a:r>
            <a:br>
              <a:rPr lang="en-US" sz="3800">
                <a:latin typeface="Times New Roman"/>
                <a:ea typeface="Times New Roman"/>
                <a:cs typeface="Times New Roman"/>
                <a:sym typeface="Times New Roman"/>
              </a:rPr>
            </a:br>
            <a:r>
              <a:rPr lang="en-US" sz="3800">
                <a:latin typeface="Times New Roman"/>
                <a:ea typeface="Times New Roman"/>
                <a:cs typeface="Times New Roman"/>
                <a:sym typeface="Times New Roman"/>
              </a:rPr>
              <a:t>3. Natural Link Building</a:t>
            </a:r>
            <a:br>
              <a:rPr lang="en-US" sz="3300">
                <a:latin typeface="Times New Roman"/>
                <a:ea typeface="Times New Roman"/>
                <a:cs typeface="Times New Roman"/>
                <a:sym typeface="Times New Roman"/>
              </a:rPr>
            </a:br>
            <a:br>
              <a:rPr lang="en-US" sz="2800">
                <a:latin typeface="Times New Roman"/>
                <a:ea typeface="Times New Roman"/>
                <a:cs typeface="Times New Roman"/>
                <a:sym typeface="Times New Roman"/>
              </a:rPr>
            </a:br>
            <a:r>
              <a:rPr b="1" lang="en-US" sz="3600">
                <a:latin typeface="Times New Roman"/>
                <a:ea typeface="Times New Roman"/>
                <a:cs typeface="Times New Roman"/>
                <a:sym typeface="Times New Roman"/>
              </a:rPr>
              <a:t>Link Building for Local SEO:</a:t>
            </a:r>
            <a:br>
              <a:rPr lang="en-US" sz="2800">
                <a:latin typeface="Times New Roman"/>
                <a:ea typeface="Times New Roman"/>
                <a:cs typeface="Times New Roman"/>
                <a:sym typeface="Times New Roman"/>
              </a:rPr>
            </a:br>
            <a:r>
              <a:rPr lang="en-US" sz="3800">
                <a:latin typeface="Times New Roman"/>
                <a:ea typeface="Times New Roman"/>
                <a:cs typeface="Times New Roman"/>
                <a:sym typeface="Times New Roman"/>
              </a:rPr>
              <a:t>6. Local Directories</a:t>
            </a:r>
            <a:br>
              <a:rPr lang="en-US" sz="3800">
                <a:latin typeface="Times New Roman"/>
                <a:ea typeface="Times New Roman"/>
                <a:cs typeface="Times New Roman"/>
                <a:sym typeface="Times New Roman"/>
              </a:rPr>
            </a:br>
            <a:r>
              <a:rPr lang="en-US" sz="3800">
                <a:latin typeface="Times New Roman"/>
                <a:ea typeface="Times New Roman"/>
                <a:cs typeface="Times New Roman"/>
                <a:sym typeface="Times New Roman"/>
              </a:rPr>
              <a:t>7. Local Partnerships</a:t>
            </a:r>
            <a:br>
              <a:rPr lang="en-US" sz="3800">
                <a:latin typeface="Times New Roman"/>
                <a:ea typeface="Times New Roman"/>
                <a:cs typeface="Times New Roman"/>
                <a:sym typeface="Times New Roman"/>
              </a:rPr>
            </a:br>
            <a:r>
              <a:rPr lang="en-US" sz="3800">
                <a:latin typeface="Times New Roman"/>
                <a:ea typeface="Times New Roman"/>
                <a:cs typeface="Times New Roman"/>
                <a:sym typeface="Times New Roman"/>
              </a:rPr>
              <a:t>8. Local Content</a:t>
            </a:r>
            <a:br>
              <a:rPr lang="en-US" sz="2800">
                <a:latin typeface="Times New Roman"/>
                <a:ea typeface="Times New Roman"/>
                <a:cs typeface="Times New Roman"/>
                <a:sym typeface="Times New Roman"/>
              </a:rPr>
            </a:br>
            <a:br>
              <a:rPr lang="en-US" sz="3600">
                <a:latin typeface="Times New Roman"/>
                <a:ea typeface="Times New Roman"/>
                <a:cs typeface="Times New Roman"/>
                <a:sym typeface="Times New Roman"/>
              </a:rPr>
            </a:br>
            <a:r>
              <a:rPr b="1" lang="en-US" sz="3600">
                <a:latin typeface="Times New Roman"/>
                <a:ea typeface="Times New Roman"/>
                <a:cs typeface="Times New Roman"/>
                <a:sym typeface="Times New Roman"/>
              </a:rPr>
              <a:t>Content-Driven Link Building:</a:t>
            </a:r>
            <a:br>
              <a:rPr lang="en-US" sz="2800">
                <a:latin typeface="Times New Roman"/>
                <a:ea typeface="Times New Roman"/>
                <a:cs typeface="Times New Roman"/>
                <a:sym typeface="Times New Roman"/>
              </a:rPr>
            </a:br>
            <a:r>
              <a:rPr lang="en-US" sz="3800">
                <a:latin typeface="Times New Roman"/>
                <a:ea typeface="Times New Roman"/>
                <a:cs typeface="Times New Roman"/>
                <a:sym typeface="Times New Roman"/>
              </a:rPr>
              <a:t>1. Resource Pages</a:t>
            </a:r>
            <a:br>
              <a:rPr lang="en-US" sz="3800">
                <a:latin typeface="Times New Roman"/>
                <a:ea typeface="Times New Roman"/>
                <a:cs typeface="Times New Roman"/>
                <a:sym typeface="Times New Roman"/>
              </a:rPr>
            </a:br>
            <a:r>
              <a:rPr lang="en-US" sz="3800">
                <a:latin typeface="Times New Roman"/>
                <a:ea typeface="Times New Roman"/>
                <a:cs typeface="Times New Roman"/>
                <a:sym typeface="Times New Roman"/>
              </a:rPr>
              <a:t>2. Case Studies</a:t>
            </a:r>
            <a:br>
              <a:rPr lang="en-US" sz="3800">
                <a:latin typeface="Times New Roman"/>
                <a:ea typeface="Times New Roman"/>
                <a:cs typeface="Times New Roman"/>
                <a:sym typeface="Times New Roman"/>
              </a:rPr>
            </a:br>
            <a:r>
              <a:rPr lang="en-US" sz="3800">
                <a:latin typeface="Times New Roman"/>
                <a:ea typeface="Times New Roman"/>
                <a:cs typeface="Times New Roman"/>
                <a:sym typeface="Times New Roman"/>
              </a:rPr>
              <a:t>3. Research and Surveys</a:t>
            </a:r>
            <a:br>
              <a:rPr lang="en-US" sz="2800">
                <a:latin typeface="Times New Roman"/>
                <a:ea typeface="Times New Roman"/>
                <a:cs typeface="Times New Roman"/>
                <a:sym typeface="Times New Roman"/>
              </a:rPr>
            </a:br>
            <a:br>
              <a:rPr lang="en-US" sz="2800">
                <a:latin typeface="Times New Roman"/>
                <a:ea typeface="Times New Roman"/>
                <a:cs typeface="Times New Roman"/>
                <a:sym typeface="Times New Roman"/>
              </a:rPr>
            </a:br>
            <a:endParaRPr b="1" sz="2800">
              <a:latin typeface="Times New Roman"/>
              <a:ea typeface="Times New Roman"/>
              <a:cs typeface="Times New Roman"/>
              <a:sym typeface="Times New Roman"/>
            </a:endParaRPr>
          </a:p>
        </p:txBody>
      </p:sp>
      <p:sp>
        <p:nvSpPr>
          <p:cNvPr id="365" name="Google Shape;365;p39"/>
          <p:cNvSpPr txBox="1"/>
          <p:nvPr>
            <p:ph idx="2" type="body"/>
          </p:nvPr>
        </p:nvSpPr>
        <p:spPr>
          <a:xfrm>
            <a:off x="6173403" y="772160"/>
            <a:ext cx="5602037" cy="5821680"/>
          </a:xfrm>
          <a:prstGeom prst="rect">
            <a:avLst/>
          </a:prstGeom>
          <a:noFill/>
          <a:ln>
            <a:noFill/>
          </a:ln>
        </p:spPr>
        <p:txBody>
          <a:bodyPr anchorCtr="0" anchor="t" bIns="45700" lIns="91425" spcFirstLastPara="1" rIns="91425" wrap="square" tIns="45700">
            <a:normAutofit fontScale="47500" lnSpcReduction="20000"/>
          </a:bodyPr>
          <a:lstStyle/>
          <a:p>
            <a:pPr indent="-228600" lvl="0" marL="228600" rtl="0" algn="l">
              <a:lnSpc>
                <a:spcPct val="120000"/>
              </a:lnSpc>
              <a:spcBef>
                <a:spcPts val="0"/>
              </a:spcBef>
              <a:spcAft>
                <a:spcPts val="0"/>
              </a:spcAft>
              <a:buClr>
                <a:schemeClr val="lt1"/>
              </a:buClr>
              <a:buSzPct val="100000"/>
              <a:buChar char="•"/>
            </a:pPr>
            <a:r>
              <a:rPr b="1" lang="en-US" sz="4200">
                <a:latin typeface="Times New Roman"/>
                <a:ea typeface="Times New Roman"/>
                <a:cs typeface="Times New Roman"/>
                <a:sym typeface="Times New Roman"/>
              </a:rPr>
              <a:t>Link Building Best Practices:</a:t>
            </a:r>
            <a:br>
              <a:rPr lang="en-US" sz="4200">
                <a:latin typeface="Times New Roman"/>
                <a:ea typeface="Times New Roman"/>
                <a:cs typeface="Times New Roman"/>
                <a:sym typeface="Times New Roman"/>
              </a:rPr>
            </a:br>
            <a:r>
              <a:rPr lang="en-US" sz="3800">
                <a:latin typeface="Times New Roman"/>
                <a:ea typeface="Times New Roman"/>
                <a:cs typeface="Times New Roman"/>
                <a:sym typeface="Times New Roman"/>
              </a:rPr>
              <a:t>1. Build Relationships</a:t>
            </a:r>
            <a:br>
              <a:rPr lang="en-US" sz="3800">
                <a:latin typeface="Times New Roman"/>
                <a:ea typeface="Times New Roman"/>
                <a:cs typeface="Times New Roman"/>
                <a:sym typeface="Times New Roman"/>
              </a:rPr>
            </a:br>
            <a:r>
              <a:rPr lang="en-US" sz="3800">
                <a:latin typeface="Times New Roman"/>
                <a:ea typeface="Times New Roman"/>
                <a:cs typeface="Times New Roman"/>
                <a:sym typeface="Times New Roman"/>
              </a:rPr>
              <a:t>2. Provide Value</a:t>
            </a:r>
            <a:br>
              <a:rPr lang="en-US" sz="3800">
                <a:latin typeface="Times New Roman"/>
                <a:ea typeface="Times New Roman"/>
                <a:cs typeface="Times New Roman"/>
                <a:sym typeface="Times New Roman"/>
              </a:rPr>
            </a:br>
            <a:br>
              <a:rPr lang="en-US">
                <a:latin typeface="Times New Roman"/>
                <a:ea typeface="Times New Roman"/>
                <a:cs typeface="Times New Roman"/>
                <a:sym typeface="Times New Roman"/>
              </a:rPr>
            </a:br>
            <a:r>
              <a:rPr b="1" lang="en-US" sz="4200">
                <a:latin typeface="Times New Roman"/>
                <a:ea typeface="Times New Roman"/>
                <a:cs typeface="Times New Roman"/>
                <a:sym typeface="Times New Roman"/>
              </a:rPr>
              <a:t>Measuring Backlink Success:</a:t>
            </a:r>
            <a:br>
              <a:rPr lang="en-US">
                <a:latin typeface="Times New Roman"/>
                <a:ea typeface="Times New Roman"/>
                <a:cs typeface="Times New Roman"/>
                <a:sym typeface="Times New Roman"/>
              </a:rPr>
            </a:br>
            <a:r>
              <a:rPr lang="en-US" sz="3800">
                <a:latin typeface="Times New Roman"/>
                <a:ea typeface="Times New Roman"/>
                <a:cs typeface="Times New Roman"/>
                <a:sym typeface="Times New Roman"/>
              </a:rPr>
              <a:t>1. Traffic and Rankings</a:t>
            </a:r>
            <a:br>
              <a:rPr lang="en-US" sz="3800">
                <a:latin typeface="Times New Roman"/>
                <a:ea typeface="Times New Roman"/>
                <a:cs typeface="Times New Roman"/>
                <a:sym typeface="Times New Roman"/>
              </a:rPr>
            </a:br>
            <a:r>
              <a:rPr lang="en-US" sz="3800">
                <a:latin typeface="Times New Roman"/>
                <a:ea typeface="Times New Roman"/>
                <a:cs typeface="Times New Roman"/>
                <a:sym typeface="Times New Roman"/>
              </a:rPr>
              <a:t>2. Domain Authority</a:t>
            </a:r>
            <a:br>
              <a:rPr lang="en-US" sz="3800">
                <a:latin typeface="Times New Roman"/>
                <a:ea typeface="Times New Roman"/>
                <a:cs typeface="Times New Roman"/>
                <a:sym typeface="Times New Roman"/>
              </a:rPr>
            </a:br>
            <a:r>
              <a:rPr lang="en-US" sz="3800">
                <a:latin typeface="Times New Roman"/>
                <a:ea typeface="Times New Roman"/>
                <a:cs typeface="Times New Roman"/>
                <a:sym typeface="Times New Roman"/>
              </a:rPr>
              <a:t>3. Referral Traffic</a:t>
            </a:r>
            <a:br>
              <a:rPr lang="en-US">
                <a:latin typeface="Times New Roman"/>
                <a:ea typeface="Times New Roman"/>
                <a:cs typeface="Times New Roman"/>
                <a:sym typeface="Times New Roman"/>
              </a:rPr>
            </a:br>
            <a:br>
              <a:rPr lang="en-US">
                <a:latin typeface="Times New Roman"/>
                <a:ea typeface="Times New Roman"/>
                <a:cs typeface="Times New Roman"/>
                <a:sym typeface="Times New Roman"/>
              </a:rPr>
            </a:br>
            <a:r>
              <a:rPr b="1" lang="en-US" sz="4200">
                <a:latin typeface="Times New Roman"/>
                <a:ea typeface="Times New Roman"/>
                <a:cs typeface="Times New Roman"/>
                <a:sym typeface="Times New Roman"/>
              </a:rPr>
              <a:t>Backlink Analysis Tools:</a:t>
            </a:r>
            <a:br>
              <a:rPr lang="en-US">
                <a:latin typeface="Times New Roman"/>
                <a:ea typeface="Times New Roman"/>
                <a:cs typeface="Times New Roman"/>
                <a:sym typeface="Times New Roman"/>
              </a:rPr>
            </a:br>
            <a:r>
              <a:rPr lang="en-US" sz="3800">
                <a:latin typeface="Times New Roman"/>
                <a:ea typeface="Times New Roman"/>
                <a:cs typeface="Times New Roman"/>
                <a:sym typeface="Times New Roman"/>
              </a:rPr>
              <a:t>1. Ahrefs,</a:t>
            </a:r>
            <a:br>
              <a:rPr lang="en-US" sz="3800">
                <a:latin typeface="Times New Roman"/>
                <a:ea typeface="Times New Roman"/>
                <a:cs typeface="Times New Roman"/>
                <a:sym typeface="Times New Roman"/>
              </a:rPr>
            </a:br>
            <a:r>
              <a:rPr lang="en-US" sz="3800">
                <a:latin typeface="Times New Roman"/>
                <a:ea typeface="Times New Roman"/>
                <a:cs typeface="Times New Roman"/>
                <a:sym typeface="Times New Roman"/>
              </a:rPr>
              <a:t>2. SEMrush, </a:t>
            </a:r>
            <a:br>
              <a:rPr lang="en-US" sz="3800">
                <a:latin typeface="Times New Roman"/>
                <a:ea typeface="Times New Roman"/>
                <a:cs typeface="Times New Roman"/>
                <a:sym typeface="Times New Roman"/>
              </a:rPr>
            </a:br>
            <a:r>
              <a:rPr lang="en-US" sz="3800">
                <a:latin typeface="Times New Roman"/>
                <a:ea typeface="Times New Roman"/>
                <a:cs typeface="Times New Roman"/>
                <a:sym typeface="Times New Roman"/>
              </a:rPr>
              <a:t>3. Moz, </a:t>
            </a:r>
            <a:br>
              <a:rPr lang="en-US" sz="3800">
                <a:latin typeface="Times New Roman"/>
                <a:ea typeface="Times New Roman"/>
                <a:cs typeface="Times New Roman"/>
                <a:sym typeface="Times New Roman"/>
              </a:rPr>
            </a:br>
            <a:r>
              <a:rPr lang="en-US" sz="3800">
                <a:latin typeface="Times New Roman"/>
                <a:ea typeface="Times New Roman"/>
                <a:cs typeface="Times New Roman"/>
                <a:sym typeface="Times New Roman"/>
              </a:rPr>
              <a:t>4. Google Search Console</a:t>
            </a:r>
            <a:endParaRPr sz="3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descr="C:\Users\user\Downloads\unnamed (6).png" id="155" name="Google Shape;155;p4"/>
          <p:cNvPicPr preferRelativeResize="0"/>
          <p:nvPr/>
        </p:nvPicPr>
        <p:blipFill rotWithShape="1">
          <a:blip r:embed="rId3">
            <a:alphaModFix/>
          </a:blip>
          <a:srcRect b="0" l="0" r="0" t="0"/>
          <a:stretch/>
        </p:blipFill>
        <p:spPr>
          <a:xfrm>
            <a:off x="464455" y="667244"/>
            <a:ext cx="11092309" cy="55013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0"/>
          <p:cNvSpPr txBox="1"/>
          <p:nvPr>
            <p:ph idx="1" type="body"/>
          </p:nvPr>
        </p:nvSpPr>
        <p:spPr>
          <a:xfrm>
            <a:off x="232628" y="174811"/>
            <a:ext cx="11726744" cy="6611471"/>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1800"/>
              <a:buNone/>
            </a:pPr>
            <a:r>
              <a:rPr b="1" lang="en-US" sz="1800">
                <a:latin typeface="Times New Roman"/>
                <a:ea typeface="Times New Roman"/>
                <a:cs typeface="Times New Roman"/>
                <a:sym typeface="Times New Roman"/>
              </a:rPr>
              <a:t>Report</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Backlinks - </a:t>
            </a:r>
            <a:r>
              <a:rPr lang="en-US" sz="1800" u="sng">
                <a:solidFill>
                  <a:schemeClr val="hlink"/>
                </a:solidFill>
                <a:latin typeface="Times New Roman"/>
                <a:ea typeface="Times New Roman"/>
                <a:cs typeface="Times New Roman"/>
                <a:sym typeface="Times New Roman"/>
                <a:hlinkClick r:id="rId3"/>
              </a:rPr>
              <a:t>https://drive.google.com/file/d/1xFby-M_sos_Q1ozucPGOf05WpR8TrUwe/view?usp=sharing</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Backlinking Auditing Report - </a:t>
            </a:r>
            <a:r>
              <a:rPr lang="en-US" sz="1800" u="sng">
                <a:solidFill>
                  <a:schemeClr val="hlink"/>
                </a:solidFill>
                <a:latin typeface="Times New Roman"/>
                <a:ea typeface="Times New Roman"/>
                <a:cs typeface="Times New Roman"/>
                <a:sym typeface="Times New Roman"/>
                <a:hlinkClick r:id="rId4"/>
              </a:rPr>
              <a:t>https://drive.google.com/file/d/1IMRnORDYA5uTXhE7-yYLpNJeKdNy-CKH/view?usp=sharing</a:t>
            </a:r>
            <a:br>
              <a:rPr lang="en-US" sz="1800">
                <a:latin typeface="Times New Roman"/>
                <a:ea typeface="Times New Roman"/>
                <a:cs typeface="Times New Roman"/>
                <a:sym typeface="Times New Roman"/>
              </a:rPr>
            </a:br>
            <a:br>
              <a:rPr lang="en-US" sz="1800">
                <a:latin typeface="Times New Roman"/>
                <a:ea typeface="Times New Roman"/>
                <a:cs typeface="Times New Roman"/>
                <a:sym typeface="Times New Roman"/>
              </a:rPr>
            </a:br>
            <a:r>
              <a:rPr b="1" lang="en-US" sz="1800">
                <a:latin typeface="Times New Roman"/>
                <a:ea typeface="Times New Roman"/>
                <a:cs typeface="Times New Roman"/>
                <a:sym typeface="Times New Roman"/>
              </a:rPr>
              <a:t>Tools</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1. </a:t>
            </a:r>
            <a:r>
              <a:rPr lang="en-US" sz="1800" u="sng">
                <a:solidFill>
                  <a:schemeClr val="hlink"/>
                </a:solidFill>
                <a:latin typeface="Times New Roman"/>
                <a:ea typeface="Times New Roman"/>
                <a:cs typeface="Times New Roman"/>
                <a:sym typeface="Times New Roman"/>
                <a:hlinkClick r:id="rId5"/>
              </a:rPr>
              <a:t>https://backlinko.com/tools/backlink-checker</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2. </a:t>
            </a:r>
            <a:r>
              <a:rPr lang="en-US" sz="1800" u="sng">
                <a:solidFill>
                  <a:schemeClr val="hlink"/>
                </a:solidFill>
                <a:latin typeface="Times New Roman"/>
                <a:ea typeface="Times New Roman"/>
                <a:cs typeface="Times New Roman"/>
                <a:sym typeface="Times New Roman"/>
                <a:hlinkClick r:id="rId6"/>
              </a:rPr>
              <a:t>https://www.semrush.com/analytics/backlinks/?irclickid=SI8xr-yB%3AxyKT5mQqa2MazcEUkCyUB0hqQkAWI0&amp;utm_source=affiliate&amp;utm_Medium=impact&amp;utm_campaign=393581&amp;utm_terms=&amp;utm_content=&amp;irgwc=1&amp;utm_medium=impact&amp;utm_term=</a:t>
            </a:r>
            <a:br>
              <a:rPr lang="en-US" sz="1800">
                <a:latin typeface="Times New Roman"/>
                <a:ea typeface="Times New Roman"/>
                <a:cs typeface="Times New Roman"/>
                <a:sym typeface="Times New Roman"/>
              </a:rPr>
            </a:br>
            <a:endParaRPr b="1"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800"/>
              <a:buNone/>
            </a:pPr>
            <a:r>
              <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800"/>
              <a:buNone/>
            </a:pPr>
            <a:r>
              <a:t/>
            </a:r>
            <a:endParaRPr b="1" sz="2800">
              <a:latin typeface="Times New Roman"/>
              <a:ea typeface="Times New Roman"/>
              <a:cs typeface="Times New Roman"/>
              <a:sym typeface="Times New Roman"/>
            </a:endParaRPr>
          </a:p>
        </p:txBody>
      </p:sp>
      <p:sp>
        <p:nvSpPr>
          <p:cNvPr id="371" name="Google Shape;371;p40"/>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descr="C:\Users\user\Downloads\unnamed.png" id="376" name="Google Shape;376;p41"/>
          <p:cNvPicPr preferRelativeResize="0"/>
          <p:nvPr/>
        </p:nvPicPr>
        <p:blipFill rotWithShape="1">
          <a:blip r:embed="rId3">
            <a:alphaModFix/>
          </a:blip>
          <a:srcRect b="0" l="0" r="0" t="0"/>
          <a:stretch/>
        </p:blipFill>
        <p:spPr>
          <a:xfrm>
            <a:off x="761999" y="881063"/>
            <a:ext cx="9763126" cy="550068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2"/>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20000"/>
              </a:lnSpc>
              <a:spcBef>
                <a:spcPts val="0"/>
              </a:spcBef>
              <a:spcAft>
                <a:spcPts val="0"/>
              </a:spcAft>
              <a:buClr>
                <a:schemeClr val="lt2"/>
              </a:buClr>
              <a:buSzPct val="100000"/>
              <a:buNone/>
            </a:pPr>
            <a:r>
              <a:rPr b="1" lang="en-US" sz="3600">
                <a:solidFill>
                  <a:schemeClr val="lt2"/>
                </a:solidFill>
                <a:latin typeface="Times New Roman"/>
                <a:ea typeface="Times New Roman"/>
                <a:cs typeface="Times New Roman"/>
                <a:sym typeface="Times New Roman"/>
              </a:rPr>
              <a:t>Social Signals and Sharing Content for Backlinks</a:t>
            </a:r>
            <a:r>
              <a:rPr b="1" i="0" lang="en-US" sz="3600">
                <a:solidFill>
                  <a:schemeClr val="lt2"/>
                </a:solidFill>
                <a:latin typeface="Times New Roman"/>
                <a:ea typeface="Times New Roman"/>
                <a:cs typeface="Times New Roman"/>
                <a:sym typeface="Times New Roman"/>
              </a:rPr>
              <a:t>:</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a:latin typeface="Times New Roman"/>
                <a:ea typeface="Times New Roman"/>
                <a:cs typeface="Times New Roman"/>
                <a:sym typeface="Times New Roman"/>
              </a:rPr>
              <a:t>Social signals and sharing content for backlinks involve leveraging social media engagement and content distribution to boost your website’s authority and attract backlinks. By increasing your content’s visibility and encouraging social interaction, you enhance its chances of earning high-quality backlinks and improving search engine rankings.</a:t>
            </a:r>
            <a:endParaRPr/>
          </a:p>
          <a:p>
            <a:pPr indent="0" lvl="0" marL="0" rtl="0" algn="l">
              <a:lnSpc>
                <a:spcPct val="120000"/>
              </a:lnSpc>
              <a:spcBef>
                <a:spcPts val="1000"/>
              </a:spcBef>
              <a:spcAft>
                <a:spcPts val="0"/>
              </a:spcAft>
              <a:buClr>
                <a:srgbClr val="E8EAED"/>
              </a:buClr>
              <a:buSzPct val="100000"/>
              <a:buNone/>
            </a:pPr>
            <a:r>
              <a:rPr b="1" i="0" lang="en-US" sz="2800">
                <a:solidFill>
                  <a:srgbClr val="E8EAED"/>
                </a:solidFill>
                <a:latin typeface="Times New Roman"/>
                <a:ea typeface="Times New Roman"/>
                <a:cs typeface="Times New Roman"/>
                <a:sym typeface="Times New Roman"/>
              </a:rPr>
              <a:t>Factors to Consider for  </a:t>
            </a:r>
            <a:r>
              <a:rPr lang="en-US" sz="2800">
                <a:latin typeface="Times New Roman"/>
                <a:ea typeface="Times New Roman"/>
                <a:cs typeface="Times New Roman"/>
                <a:sym typeface="Times New Roman"/>
              </a:rPr>
              <a:t>Social Signals and Sharing Content for Backlinks </a:t>
            </a:r>
            <a:r>
              <a:rPr b="1" i="0" lang="en-US" sz="2800">
                <a:solidFill>
                  <a:srgbClr val="E8EAED"/>
                </a:solidFill>
                <a:latin typeface="Times New Roman"/>
                <a:ea typeface="Times New Roman"/>
                <a:cs typeface="Times New Roman"/>
                <a:sym typeface="Times New Roman"/>
              </a:rPr>
              <a:t>:</a:t>
            </a:r>
            <a:endParaRPr/>
          </a:p>
          <a:p>
            <a:pPr indent="0" lvl="0" marL="0" rtl="0" algn="l">
              <a:lnSpc>
                <a:spcPct val="120000"/>
              </a:lnSpc>
              <a:spcBef>
                <a:spcPts val="1000"/>
              </a:spcBef>
              <a:spcAft>
                <a:spcPts val="0"/>
              </a:spcAft>
              <a:buClr>
                <a:schemeClr val="lt1"/>
              </a:buClr>
              <a:buSzPct val="100000"/>
              <a:buNone/>
            </a:pPr>
            <a:r>
              <a:rPr lang="en-US" sz="1900">
                <a:latin typeface="Times New Roman"/>
                <a:ea typeface="Times New Roman"/>
                <a:cs typeface="Times New Roman"/>
                <a:sym typeface="Times New Roman"/>
              </a:rPr>
              <a:t>1. Content Promotion Share your content across various social media platforms, including Facebook, Twitter, LinkedIn, Instagram, and Pinterest, to reach a broader audience.</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2. Influencer Collaboration</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3. Creating Shareable Content</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4. Social Sharing Buttons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5. Open Graph Tags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6. Twitter Cards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7. Outreach Campaigns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8. Guest Posting</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9. Paid Promotion</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10. Search Engine Ads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11. Native Advertising</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12. Identify Influencers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13. Partnerships</a:t>
            </a:r>
            <a:br>
              <a:rPr lang="en-US">
                <a:latin typeface="Times New Roman"/>
                <a:ea typeface="Times New Roman"/>
                <a:cs typeface="Times New Roman"/>
                <a:sym typeface="Times New Roman"/>
              </a:rPr>
            </a:br>
            <a:endParaRPr b="1" i="0"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sz="2800">
              <a:latin typeface="Times New Roman"/>
              <a:ea typeface="Times New Roman"/>
              <a:cs typeface="Times New Roman"/>
              <a:sym typeface="Times New Roman"/>
            </a:endParaRPr>
          </a:p>
        </p:txBody>
      </p:sp>
      <p:sp>
        <p:nvSpPr>
          <p:cNvPr id="382" name="Google Shape;382;p42"/>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3"/>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2"/>
              </a:buClr>
              <a:buSzPts val="3300"/>
              <a:buNone/>
            </a:pPr>
            <a:r>
              <a:rPr b="1" lang="en-US" sz="3300">
                <a:solidFill>
                  <a:schemeClr val="lt2"/>
                </a:solidFill>
                <a:latin typeface="Times New Roman"/>
                <a:ea typeface="Times New Roman"/>
                <a:cs typeface="Times New Roman"/>
                <a:sym typeface="Times New Roman"/>
              </a:rPr>
              <a:t>Google My Business Optimizations</a:t>
            </a:r>
            <a:r>
              <a:rPr b="1" i="0" lang="en-US" sz="3300">
                <a:solidFill>
                  <a:schemeClr val="lt2"/>
                </a:solidFill>
                <a:latin typeface="Times New Roman"/>
                <a:ea typeface="Times New Roman"/>
                <a:cs typeface="Times New Roman"/>
                <a:sym typeface="Times New Roman"/>
              </a:rPr>
              <a:t>:</a:t>
            </a:r>
            <a:endParaRPr/>
          </a:p>
          <a:p>
            <a:pPr indent="-228600" lvl="0" marL="228600" rtl="0" algn="l">
              <a:lnSpc>
                <a:spcPct val="120000"/>
              </a:lnSpc>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Google My Business (GMB) optimization involves enhancing your GMB profile to improve local search visibility, attract more customers, and provide essential business information. Effective GMB optimization helps your business appear prominently in local search results and Google Maps.</a:t>
            </a:r>
            <a:endParaRPr/>
          </a:p>
          <a:p>
            <a:pPr indent="0" lvl="0" marL="0" rtl="0" algn="l">
              <a:lnSpc>
                <a:spcPct val="120000"/>
              </a:lnSpc>
              <a:spcBef>
                <a:spcPts val="1000"/>
              </a:spcBef>
              <a:spcAft>
                <a:spcPts val="0"/>
              </a:spcAft>
              <a:buClr>
                <a:srgbClr val="E8EAED"/>
              </a:buClr>
              <a:buSzPts val="2800"/>
              <a:buNone/>
            </a:pPr>
            <a:r>
              <a:rPr b="1" i="0" lang="en-US" sz="2800">
                <a:solidFill>
                  <a:srgbClr val="E8EAED"/>
                </a:solidFill>
                <a:latin typeface="Times New Roman"/>
                <a:ea typeface="Times New Roman"/>
                <a:cs typeface="Times New Roman"/>
                <a:sym typeface="Times New Roman"/>
              </a:rPr>
              <a:t>Factors to Consider for Keyword Research :</a:t>
            </a:r>
            <a:endParaRPr/>
          </a:p>
          <a:p>
            <a:pPr indent="0" lvl="0" marL="0" rtl="0" algn="l">
              <a:lnSpc>
                <a:spcPct val="120000"/>
              </a:lnSpc>
              <a:spcBef>
                <a:spcPts val="1000"/>
              </a:spcBef>
              <a:spcAft>
                <a:spcPts val="0"/>
              </a:spcAft>
              <a:buClr>
                <a:schemeClr val="lt1"/>
              </a:buClr>
              <a:buSzPts val="1900"/>
              <a:buNone/>
            </a:pPr>
            <a:r>
              <a:rPr lang="en-US" sz="1900">
                <a:latin typeface="Times New Roman"/>
                <a:ea typeface="Times New Roman"/>
                <a:cs typeface="Times New Roman"/>
                <a:sym typeface="Times New Roman"/>
              </a:rPr>
              <a:t>1. Identifying Local Keywords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2. Claiming and Verifying Your Business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3. Business Name</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4. Address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5. Phone Number</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6. Website URL</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7. Primary Category</a:t>
            </a:r>
            <a:endParaRPr b="1" sz="1900">
              <a:latin typeface="Times New Roman"/>
              <a:ea typeface="Times New Roman"/>
              <a:cs typeface="Times New Roman"/>
              <a:sym typeface="Times New Roman"/>
            </a:endParaRPr>
          </a:p>
        </p:txBody>
      </p:sp>
      <p:sp>
        <p:nvSpPr>
          <p:cNvPr id="388" name="Google Shape;388;p43"/>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4"/>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1900"/>
              <a:buNone/>
            </a:pPr>
            <a:r>
              <a:rPr lang="en-US" sz="1900">
                <a:latin typeface="Times New Roman"/>
                <a:ea typeface="Times New Roman"/>
                <a:cs typeface="Times New Roman"/>
                <a:sym typeface="Times New Roman"/>
              </a:rPr>
              <a:t>8. Additional Categories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9. Business Hours - Accurate Hours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10. Business Hours - Regular Updates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11. Writing a Compelling Business Description - Keyword Integration</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12. Writing a Compelling Business Description - Clear and Concise</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13. High-Quality Images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14. Video Content</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15. Collecting and Managing Reviews - Encourage Reviews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16. Collecting and Managing Reviews - Respond to Reviews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17. Collecting and Managing Reviews - Monitor Feedback</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18. Using Google Posts - Regular Updates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19. Using Google Posts - Visual Appeal</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20. Utilizing Questions and Answers - Monitor Questions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21. Utilizing Questions and Answers - Provide Answers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22. Business Attributes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23. Feature Highlights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24. Local Keywords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25. Local Listings</a:t>
            </a:r>
            <a:endParaRPr b="1" sz="1900">
              <a:latin typeface="Times New Roman"/>
              <a:ea typeface="Times New Roman"/>
              <a:cs typeface="Times New Roman"/>
              <a:sym typeface="Times New Roman"/>
            </a:endParaRPr>
          </a:p>
        </p:txBody>
      </p:sp>
      <p:sp>
        <p:nvSpPr>
          <p:cNvPr id="394" name="Google Shape;394;p44"/>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5"/>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20000"/>
              </a:lnSpc>
              <a:spcBef>
                <a:spcPts val="0"/>
              </a:spcBef>
              <a:spcAft>
                <a:spcPts val="0"/>
              </a:spcAft>
              <a:buClr>
                <a:schemeClr val="lt2"/>
              </a:buClr>
              <a:buSzPct val="100000"/>
              <a:buNone/>
            </a:pPr>
            <a:r>
              <a:rPr b="1" lang="en-US" sz="3300">
                <a:solidFill>
                  <a:schemeClr val="lt2"/>
                </a:solidFill>
                <a:latin typeface="Times New Roman"/>
                <a:ea typeface="Times New Roman"/>
                <a:cs typeface="Times New Roman"/>
                <a:sym typeface="Times New Roman"/>
              </a:rPr>
              <a:t>Outreach Techniques</a:t>
            </a:r>
            <a:r>
              <a:rPr b="1" i="0" lang="en-US" sz="3300">
                <a:solidFill>
                  <a:schemeClr val="lt2"/>
                </a:solidFill>
                <a:latin typeface="Times New Roman"/>
                <a:ea typeface="Times New Roman"/>
                <a:cs typeface="Times New Roman"/>
                <a:sym typeface="Times New Roman"/>
              </a:rPr>
              <a:t>:</a:t>
            </a:r>
            <a:endParaRPr/>
          </a:p>
          <a:p>
            <a:pPr indent="-228631" lvl="0" marL="228600" rtl="0" algn="l">
              <a:lnSpc>
                <a:spcPct val="120000"/>
              </a:lnSpc>
              <a:spcBef>
                <a:spcPts val="1000"/>
              </a:spcBef>
              <a:spcAft>
                <a:spcPts val="0"/>
              </a:spcAft>
              <a:buClr>
                <a:schemeClr val="lt1"/>
              </a:buClr>
              <a:buSzPct val="100000"/>
              <a:buFont typeface="Noto Sans Symbols"/>
              <a:buChar char="❖"/>
            </a:pPr>
            <a:r>
              <a:rPr lang="en-US" sz="2500">
                <a:latin typeface="Times New Roman"/>
                <a:ea typeface="Times New Roman"/>
                <a:cs typeface="Times New Roman"/>
                <a:sym typeface="Times New Roman"/>
              </a:rPr>
              <a:t>Outreach techniques involve strategies to connect with individuals or organizations to build relationships, earn backlinks, and promote content. Effective outreach helps increase visibility, drive traffic, and enhance your site's authority through collaborations and link-building efforts</a:t>
            </a:r>
            <a:endParaRPr/>
          </a:p>
          <a:p>
            <a:pPr indent="0" lvl="0" marL="0" rtl="0" algn="l">
              <a:lnSpc>
                <a:spcPct val="120000"/>
              </a:lnSpc>
              <a:spcBef>
                <a:spcPts val="1000"/>
              </a:spcBef>
              <a:spcAft>
                <a:spcPts val="0"/>
              </a:spcAft>
              <a:buClr>
                <a:schemeClr val="lt1"/>
              </a:buClr>
              <a:buSzPct val="100000"/>
              <a:buNone/>
            </a:pPr>
            <a:r>
              <a:t/>
            </a:r>
            <a:endParaRPr>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ct val="100000"/>
              <a:buNone/>
            </a:pPr>
            <a:r>
              <a:rPr b="1" i="0" lang="en-US" sz="2800">
                <a:solidFill>
                  <a:srgbClr val="E8EAED"/>
                </a:solidFill>
                <a:latin typeface="Times New Roman"/>
                <a:ea typeface="Times New Roman"/>
                <a:cs typeface="Times New Roman"/>
                <a:sym typeface="Times New Roman"/>
              </a:rPr>
              <a:t>Factors to Consider for Keyword Research :</a:t>
            </a:r>
            <a:endParaRPr/>
          </a:p>
          <a:p>
            <a:pPr indent="0" lvl="0" marL="0" rtl="0" algn="l">
              <a:lnSpc>
                <a:spcPct val="120000"/>
              </a:lnSpc>
              <a:spcBef>
                <a:spcPts val="1000"/>
              </a:spcBef>
              <a:spcAft>
                <a:spcPts val="0"/>
              </a:spcAft>
              <a:buClr>
                <a:schemeClr val="lt1"/>
              </a:buClr>
              <a:buSzPct val="100000"/>
              <a:buNone/>
            </a:pPr>
            <a:r>
              <a:rPr lang="en-US" sz="2200">
                <a:latin typeface="Times New Roman"/>
                <a:ea typeface="Times New Roman"/>
                <a:cs typeface="Times New Roman"/>
                <a:sym typeface="Times New Roman"/>
              </a:rPr>
              <a:t>1. Influencers</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2. Bloggers</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3. Journalists</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4. Industry Experts</a:t>
            </a:r>
            <a:endParaRPr/>
          </a:p>
          <a:p>
            <a:pPr indent="0" lvl="0" marL="0" rtl="0" algn="l">
              <a:lnSpc>
                <a:spcPct val="120000"/>
              </a:lnSpc>
              <a:spcBef>
                <a:spcPts val="1000"/>
              </a:spcBef>
              <a:spcAft>
                <a:spcPts val="0"/>
              </a:spcAft>
              <a:buClr>
                <a:schemeClr val="lt1"/>
              </a:buClr>
              <a:buSzPct val="100000"/>
              <a:buNone/>
            </a:pPr>
            <a:r>
              <a:rPr lang="en-US" sz="2200">
                <a:latin typeface="Times New Roman"/>
                <a:ea typeface="Times New Roman"/>
                <a:cs typeface="Times New Roman"/>
                <a:sym typeface="Times New Roman"/>
              </a:rPr>
              <a:t>5. Crafting Effective Outreach Emails</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6. Creating Valuable Content for Outreach</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7. Building Relationships - Engage on Social Media</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8. Attend Events</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9. Provide Value</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10. Outreach Tools - Utilize outreach tools like BuzzStream, Pitchbox, or Hunter to streamline and manage outreach campaigns.</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11. Guest Posting</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12. Joint Ventures</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13. Cross-Promotions.</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14. Broken Link Building</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15. Content Repurposing</a:t>
            </a:r>
            <a:endParaRPr b="1" sz="2200">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sz="1900">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sz="1900">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sz="1900">
              <a:latin typeface="Times New Roman"/>
              <a:ea typeface="Times New Roman"/>
              <a:cs typeface="Times New Roman"/>
              <a:sym typeface="Times New Roman"/>
            </a:endParaRPr>
          </a:p>
        </p:txBody>
      </p:sp>
      <p:sp>
        <p:nvSpPr>
          <p:cNvPr id="400" name="Google Shape;400;p45"/>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6"/>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n-US"/>
              <a:t>TECHNICAL SEO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7"/>
          <p:cNvSpPr txBox="1"/>
          <p:nvPr>
            <p:ph idx="1" type="body"/>
          </p:nvPr>
        </p:nvSpPr>
        <p:spPr>
          <a:xfrm>
            <a:off x="197223" y="506507"/>
            <a:ext cx="11654118" cy="6109445"/>
          </a:xfrm>
          <a:prstGeom prst="rect">
            <a:avLst/>
          </a:prstGeom>
          <a:noFill/>
          <a:ln>
            <a:noFill/>
          </a:ln>
        </p:spPr>
        <p:txBody>
          <a:bodyPr anchorCtr="0" anchor="ctr" bIns="45700" lIns="91425" spcFirstLastPara="1" rIns="91425" wrap="square" tIns="45700">
            <a:normAutofit/>
          </a:bodyPr>
          <a:lstStyle/>
          <a:p>
            <a:pPr indent="0" lvl="0" marL="0" rtl="0" algn="l">
              <a:lnSpc>
                <a:spcPct val="120000"/>
              </a:lnSpc>
              <a:spcBef>
                <a:spcPts val="0"/>
              </a:spcBef>
              <a:spcAft>
                <a:spcPts val="0"/>
              </a:spcAft>
              <a:buClr>
                <a:schemeClr val="lt2"/>
              </a:buClr>
              <a:buSzPts val="3300"/>
              <a:buNone/>
            </a:pPr>
            <a:r>
              <a:rPr b="1" i="0" lang="en-US" sz="3300">
                <a:solidFill>
                  <a:schemeClr val="lt2"/>
                </a:solidFill>
                <a:latin typeface="Times New Roman"/>
                <a:ea typeface="Times New Roman"/>
                <a:cs typeface="Times New Roman"/>
                <a:sym typeface="Times New Roman"/>
              </a:rPr>
              <a:t>Crawlability:</a:t>
            </a:r>
            <a:endParaRPr/>
          </a:p>
          <a:p>
            <a:pPr indent="-228600" lvl="0" marL="228600" rtl="0" algn="l">
              <a:lnSpc>
                <a:spcPct val="120000"/>
              </a:lnSpc>
              <a:spcBef>
                <a:spcPts val="1000"/>
              </a:spcBef>
              <a:spcAft>
                <a:spcPts val="0"/>
              </a:spcAft>
              <a:buClr>
                <a:srgbClr val="E8EAED"/>
              </a:buClr>
              <a:buSzPts val="2000"/>
              <a:buFont typeface="Noto Sans Symbols"/>
              <a:buChar char="❖"/>
            </a:pPr>
            <a:r>
              <a:rPr b="0" i="0" lang="en-US">
                <a:solidFill>
                  <a:srgbClr val="E8EAED"/>
                </a:solidFill>
                <a:latin typeface="Times New Roman"/>
                <a:ea typeface="Times New Roman"/>
                <a:cs typeface="Times New Roman"/>
                <a:sym typeface="Times New Roman"/>
              </a:rPr>
              <a:t>Crawlability refers to a website's ability to be easily found, accessed, and indexed by search engine bots. If a site is crawlable, it means search engines can efficiently discover and understand its content, leading to better rankings and visibility. Ensuring good crawlability is key to effective SEO.</a:t>
            </a:r>
            <a:endParaRPr/>
          </a:p>
          <a:p>
            <a:pPr indent="0" lvl="0" marL="0" rtl="0" algn="l">
              <a:lnSpc>
                <a:spcPct val="120000"/>
              </a:lnSpc>
              <a:spcBef>
                <a:spcPts val="1000"/>
              </a:spcBef>
              <a:spcAft>
                <a:spcPts val="0"/>
              </a:spcAft>
              <a:buClr>
                <a:srgbClr val="E8EAED"/>
              </a:buClr>
              <a:buSzPts val="2800"/>
              <a:buNone/>
            </a:pPr>
            <a:r>
              <a:rPr b="1" i="0" lang="en-US" sz="2800">
                <a:solidFill>
                  <a:srgbClr val="E8EAED"/>
                </a:solidFill>
                <a:latin typeface="Times New Roman"/>
                <a:ea typeface="Times New Roman"/>
                <a:cs typeface="Times New Roman"/>
                <a:sym typeface="Times New Roman"/>
              </a:rPr>
              <a:t>Factors to Consider for Crawlability:</a:t>
            </a:r>
            <a:endParaRPr/>
          </a:p>
          <a:p>
            <a:pPr indent="0" lvl="0" marL="0" rtl="0" algn="l">
              <a:lnSpc>
                <a:spcPct val="120000"/>
              </a:lnSpc>
              <a:spcBef>
                <a:spcPts val="1000"/>
              </a:spcBef>
              <a:spcAft>
                <a:spcPts val="0"/>
              </a:spcAft>
              <a:buClr>
                <a:srgbClr val="E8EAED"/>
              </a:buClr>
              <a:buSzPts val="1500"/>
              <a:buNone/>
            </a:pPr>
            <a:r>
              <a:rPr b="0" i="0" lang="en-US" sz="1500">
                <a:solidFill>
                  <a:srgbClr val="E8EAED"/>
                </a:solidFill>
                <a:latin typeface="Roboto"/>
                <a:ea typeface="Roboto"/>
                <a:cs typeface="Roboto"/>
                <a:sym typeface="Roboto"/>
              </a:rPr>
              <a:t>1. Website Structure</a:t>
            </a:r>
            <a:br>
              <a:rPr lang="en-US" sz="1500"/>
            </a:br>
            <a:r>
              <a:rPr b="0" i="0" lang="en-US" sz="1500">
                <a:solidFill>
                  <a:srgbClr val="E8EAED"/>
                </a:solidFill>
                <a:latin typeface="Roboto"/>
                <a:ea typeface="Roboto"/>
                <a:cs typeface="Roboto"/>
                <a:sym typeface="Roboto"/>
              </a:rPr>
              <a:t>2. Sitemap</a:t>
            </a:r>
            <a:br>
              <a:rPr lang="en-US" sz="1500"/>
            </a:br>
            <a:r>
              <a:rPr b="0" i="0" lang="en-US" sz="1500">
                <a:solidFill>
                  <a:srgbClr val="E8EAED"/>
                </a:solidFill>
                <a:latin typeface="Roboto"/>
                <a:ea typeface="Roboto"/>
                <a:cs typeface="Roboto"/>
                <a:sym typeface="Roboto"/>
              </a:rPr>
              <a:t>3. Robots.txt File</a:t>
            </a:r>
            <a:br>
              <a:rPr lang="en-US" sz="1500"/>
            </a:br>
            <a:r>
              <a:rPr b="0" i="0" lang="en-US" sz="1500">
                <a:solidFill>
                  <a:srgbClr val="E8EAED"/>
                </a:solidFill>
                <a:latin typeface="Roboto"/>
                <a:ea typeface="Roboto"/>
                <a:cs typeface="Roboto"/>
                <a:sym typeface="Roboto"/>
              </a:rPr>
              <a:t>4. Internal Linking</a:t>
            </a:r>
            <a:br>
              <a:rPr lang="en-US" sz="1500"/>
            </a:br>
            <a:r>
              <a:rPr b="0" i="0" lang="en-US" sz="1500">
                <a:solidFill>
                  <a:srgbClr val="E8EAED"/>
                </a:solidFill>
                <a:latin typeface="Roboto"/>
                <a:ea typeface="Roboto"/>
                <a:cs typeface="Roboto"/>
                <a:sym typeface="Roboto"/>
              </a:rPr>
              <a:t>5. URL Structure</a:t>
            </a:r>
            <a:br>
              <a:rPr lang="en-US" sz="1500"/>
            </a:br>
            <a:r>
              <a:rPr b="0" i="0" lang="en-US" sz="1500">
                <a:solidFill>
                  <a:srgbClr val="E8EAED"/>
                </a:solidFill>
                <a:latin typeface="Roboto"/>
                <a:ea typeface="Roboto"/>
                <a:cs typeface="Roboto"/>
                <a:sym typeface="Roboto"/>
              </a:rPr>
              <a:t>6. Page Load Speed</a:t>
            </a:r>
            <a:br>
              <a:rPr lang="en-US" sz="1500"/>
            </a:br>
            <a:r>
              <a:rPr b="0" i="0" lang="en-US" sz="1500">
                <a:solidFill>
                  <a:srgbClr val="E8EAED"/>
                </a:solidFill>
                <a:latin typeface="Roboto"/>
                <a:ea typeface="Roboto"/>
                <a:cs typeface="Roboto"/>
                <a:sym typeface="Roboto"/>
              </a:rPr>
              <a:t>7. Mobile Friendliness</a:t>
            </a:r>
            <a:br>
              <a:rPr lang="en-US" sz="1500"/>
            </a:br>
            <a:r>
              <a:rPr b="0" i="0" lang="en-US" sz="1500">
                <a:solidFill>
                  <a:srgbClr val="E8EAED"/>
                </a:solidFill>
                <a:latin typeface="Roboto"/>
                <a:ea typeface="Roboto"/>
                <a:cs typeface="Roboto"/>
                <a:sym typeface="Roboto"/>
              </a:rPr>
              <a:t>8. Redirects</a:t>
            </a:r>
            <a:br>
              <a:rPr lang="en-US" sz="1500"/>
            </a:br>
            <a:r>
              <a:rPr b="0" i="0" lang="en-US" sz="1500">
                <a:solidFill>
                  <a:srgbClr val="E8EAED"/>
                </a:solidFill>
                <a:latin typeface="Roboto"/>
                <a:ea typeface="Roboto"/>
                <a:cs typeface="Roboto"/>
                <a:sym typeface="Roboto"/>
              </a:rPr>
              <a:t>9. Duplicate Content</a:t>
            </a:r>
            <a:br>
              <a:rPr lang="en-US" sz="1500"/>
            </a:br>
            <a:r>
              <a:rPr b="0" i="0" lang="en-US" sz="1500">
                <a:solidFill>
                  <a:srgbClr val="E8EAED"/>
                </a:solidFill>
                <a:latin typeface="Roboto"/>
                <a:ea typeface="Roboto"/>
                <a:cs typeface="Roboto"/>
                <a:sym typeface="Roboto"/>
              </a:rPr>
              <a:t>10. Broken Links</a:t>
            </a:r>
            <a:br>
              <a:rPr lang="en-US" sz="1500"/>
            </a:br>
            <a:r>
              <a:rPr b="0" i="0" lang="en-US" sz="1500">
                <a:solidFill>
                  <a:srgbClr val="E8EAED"/>
                </a:solidFill>
                <a:latin typeface="Roboto"/>
                <a:ea typeface="Roboto"/>
                <a:cs typeface="Roboto"/>
                <a:sym typeface="Roboto"/>
              </a:rPr>
              <a:t>11. Meta Tags</a:t>
            </a:r>
            <a:endParaRPr b="1" sz="1500">
              <a:latin typeface="Times New Roman"/>
              <a:ea typeface="Times New Roman"/>
              <a:cs typeface="Times New Roman"/>
              <a:sym typeface="Times New Roman"/>
            </a:endParaRPr>
          </a:p>
        </p:txBody>
      </p:sp>
      <p:sp>
        <p:nvSpPr>
          <p:cNvPr id="411" name="Google Shape;411;p47"/>
          <p:cNvSpPr txBox="1"/>
          <p:nvPr>
            <p:ph idx="2" type="body"/>
          </p:nvPr>
        </p:nvSpPr>
        <p:spPr>
          <a:xfrm>
            <a:off x="6681535" y="3720352"/>
            <a:ext cx="4802254" cy="2563905"/>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rgbClr val="E8EAED"/>
              </a:buClr>
              <a:buSzPts val="2800"/>
              <a:buNone/>
            </a:pPr>
            <a:r>
              <a:rPr b="1" i="0" lang="en-US" sz="2800">
                <a:solidFill>
                  <a:srgbClr val="E8EAED"/>
                </a:solidFill>
                <a:latin typeface="Times New Roman"/>
                <a:ea typeface="Times New Roman"/>
                <a:cs typeface="Times New Roman"/>
                <a:sym typeface="Times New Roman"/>
              </a:rPr>
              <a:t>Tools used for </a:t>
            </a:r>
            <a:r>
              <a:rPr b="1" i="0" lang="en-US" sz="2800">
                <a:latin typeface="Times New Roman"/>
                <a:ea typeface="Times New Roman"/>
                <a:cs typeface="Times New Roman"/>
                <a:sym typeface="Times New Roman"/>
              </a:rPr>
              <a:t>Crawlability</a:t>
            </a:r>
            <a:r>
              <a:rPr b="1" lang="en-US" sz="2800">
                <a:solidFill>
                  <a:srgbClr val="E8EAED"/>
                </a:solidFill>
                <a:latin typeface="Times New Roman"/>
                <a:ea typeface="Times New Roman"/>
                <a:cs typeface="Times New Roman"/>
                <a:sym typeface="Times New Roman"/>
              </a:rPr>
              <a:t>:</a:t>
            </a:r>
            <a:br>
              <a:rPr lang="en-US"/>
            </a:br>
            <a:r>
              <a:rPr b="0" i="0" lang="en-US" sz="4000">
                <a:solidFill>
                  <a:srgbClr val="E8EAED"/>
                </a:solidFill>
                <a:latin typeface="Times New Roman"/>
                <a:ea typeface="Times New Roman"/>
                <a:cs typeface="Times New Roman"/>
                <a:sym typeface="Times New Roman"/>
              </a:rPr>
              <a:t>Google Search Console</a:t>
            </a:r>
            <a:endParaRPr sz="4000">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8"/>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20000"/>
              </a:lnSpc>
              <a:spcBef>
                <a:spcPts val="0"/>
              </a:spcBef>
              <a:spcAft>
                <a:spcPts val="0"/>
              </a:spcAft>
              <a:buClr>
                <a:schemeClr val="lt2"/>
              </a:buClr>
              <a:buSzPct val="100000"/>
              <a:buNone/>
            </a:pPr>
            <a:r>
              <a:rPr b="1" i="0" lang="en-US" sz="3600">
                <a:solidFill>
                  <a:schemeClr val="lt2"/>
                </a:solidFill>
                <a:latin typeface="Times New Roman"/>
                <a:ea typeface="Times New Roman"/>
                <a:cs typeface="Times New Roman"/>
                <a:sym typeface="Times New Roman"/>
              </a:rPr>
              <a:t>Robots.txt:</a:t>
            </a:r>
            <a:endParaRPr/>
          </a:p>
          <a:p>
            <a:pPr indent="-228600" lvl="0" marL="228600" rtl="0" algn="l">
              <a:lnSpc>
                <a:spcPct val="120000"/>
              </a:lnSpc>
              <a:spcBef>
                <a:spcPts val="1000"/>
              </a:spcBef>
              <a:spcAft>
                <a:spcPts val="0"/>
              </a:spcAft>
              <a:buClr>
                <a:srgbClr val="E8EAED"/>
              </a:buClr>
              <a:buSzPct val="100000"/>
              <a:buFont typeface="Noto Sans Symbols"/>
              <a:buChar char="❖"/>
            </a:pPr>
            <a:r>
              <a:rPr b="0" i="0" lang="en-US">
                <a:solidFill>
                  <a:srgbClr val="E8EAED"/>
                </a:solidFill>
                <a:latin typeface="Times New Roman"/>
                <a:ea typeface="Times New Roman"/>
                <a:cs typeface="Times New Roman"/>
                <a:sym typeface="Times New Roman"/>
              </a:rPr>
              <a:t>The `robots.txt` file is a simple text file placed in a website's root directory to guide search engine crawlers on which pages or sections of the site should or shouldn't be crawled. It's a crucial tool for managing a website's crawl budget, protecting sensitive information, and optimizing search engine indexing.</a:t>
            </a:r>
            <a:endParaRPr/>
          </a:p>
          <a:p>
            <a:pPr indent="0" lvl="0" marL="0" rtl="0" algn="l">
              <a:lnSpc>
                <a:spcPct val="120000"/>
              </a:lnSpc>
              <a:spcBef>
                <a:spcPts val="1000"/>
              </a:spcBef>
              <a:spcAft>
                <a:spcPts val="0"/>
              </a:spcAft>
              <a:buClr>
                <a:srgbClr val="E8EAED"/>
              </a:buClr>
              <a:buSzPct val="100000"/>
              <a:buNone/>
            </a:pPr>
            <a:r>
              <a:rPr b="1" i="0" lang="en-US" sz="2800">
                <a:solidFill>
                  <a:srgbClr val="E8EAED"/>
                </a:solidFill>
                <a:latin typeface="Times New Roman"/>
                <a:ea typeface="Times New Roman"/>
                <a:cs typeface="Times New Roman"/>
                <a:sym typeface="Times New Roman"/>
              </a:rPr>
              <a:t>Factors to Consider for Robots.txt:</a:t>
            </a:r>
            <a:endParaRPr/>
          </a:p>
          <a:p>
            <a:pPr indent="0" lvl="0" marL="0" rtl="0" algn="l">
              <a:lnSpc>
                <a:spcPct val="120000"/>
              </a:lnSpc>
              <a:spcBef>
                <a:spcPts val="1000"/>
              </a:spcBef>
              <a:spcAft>
                <a:spcPts val="0"/>
              </a:spcAft>
              <a:buClr>
                <a:srgbClr val="E8EAED"/>
              </a:buClr>
              <a:buSzPct val="100000"/>
              <a:buNone/>
            </a:pPr>
            <a:r>
              <a:rPr b="0" i="0" lang="en-US">
                <a:solidFill>
                  <a:srgbClr val="E8EAED"/>
                </a:solidFill>
                <a:latin typeface="Times New Roman"/>
                <a:ea typeface="Times New Roman"/>
                <a:cs typeface="Times New Roman"/>
                <a:sym typeface="Times New Roman"/>
              </a:rPr>
              <a:t>1. File Placement</a:t>
            </a:r>
            <a:br>
              <a:rPr lang="en-US">
                <a:latin typeface="Times New Roman"/>
                <a:ea typeface="Times New Roman"/>
                <a:cs typeface="Times New Roman"/>
                <a:sym typeface="Times New Roman"/>
              </a:rPr>
            </a:br>
            <a:r>
              <a:rPr b="0" i="0" lang="en-US">
                <a:solidFill>
                  <a:srgbClr val="E8EAED"/>
                </a:solidFill>
                <a:latin typeface="Times New Roman"/>
                <a:ea typeface="Times New Roman"/>
                <a:cs typeface="Times New Roman"/>
                <a:sym typeface="Times New Roman"/>
              </a:rPr>
              <a:t>2. Syntax</a:t>
            </a:r>
            <a:br>
              <a:rPr lang="en-US">
                <a:latin typeface="Times New Roman"/>
                <a:ea typeface="Times New Roman"/>
                <a:cs typeface="Times New Roman"/>
                <a:sym typeface="Times New Roman"/>
              </a:rPr>
            </a:br>
            <a:r>
              <a:rPr b="0" i="0" lang="en-US">
                <a:solidFill>
                  <a:srgbClr val="E8EAED"/>
                </a:solidFill>
                <a:latin typeface="Times New Roman"/>
                <a:ea typeface="Times New Roman"/>
                <a:cs typeface="Times New Roman"/>
                <a:sym typeface="Times New Roman"/>
              </a:rPr>
              <a:t>3. Disallow Sensitive Pages</a:t>
            </a:r>
            <a:br>
              <a:rPr lang="en-US">
                <a:latin typeface="Times New Roman"/>
                <a:ea typeface="Times New Roman"/>
                <a:cs typeface="Times New Roman"/>
                <a:sym typeface="Times New Roman"/>
              </a:rPr>
            </a:br>
            <a:r>
              <a:rPr b="0" i="0" lang="en-US">
                <a:solidFill>
                  <a:srgbClr val="E8EAED"/>
                </a:solidFill>
                <a:latin typeface="Times New Roman"/>
                <a:ea typeface="Times New Roman"/>
                <a:cs typeface="Times New Roman"/>
                <a:sym typeface="Times New Roman"/>
              </a:rPr>
              <a:t>4. Allow Important Pages</a:t>
            </a:r>
            <a:br>
              <a:rPr lang="en-US">
                <a:latin typeface="Times New Roman"/>
                <a:ea typeface="Times New Roman"/>
                <a:cs typeface="Times New Roman"/>
                <a:sym typeface="Times New Roman"/>
              </a:rPr>
            </a:br>
            <a:r>
              <a:rPr b="0" i="0" lang="en-US">
                <a:solidFill>
                  <a:srgbClr val="E8EAED"/>
                </a:solidFill>
                <a:latin typeface="Times New Roman"/>
                <a:ea typeface="Times New Roman"/>
                <a:cs typeface="Times New Roman"/>
                <a:sym typeface="Times New Roman"/>
              </a:rPr>
              <a:t>5. Avoid Blocking CSS/JS Files</a:t>
            </a:r>
            <a:br>
              <a:rPr lang="en-US">
                <a:latin typeface="Times New Roman"/>
                <a:ea typeface="Times New Roman"/>
                <a:cs typeface="Times New Roman"/>
                <a:sym typeface="Times New Roman"/>
              </a:rPr>
            </a:br>
            <a:r>
              <a:rPr b="0" i="0" lang="en-US">
                <a:solidFill>
                  <a:srgbClr val="E8EAED"/>
                </a:solidFill>
                <a:latin typeface="Times New Roman"/>
                <a:ea typeface="Times New Roman"/>
                <a:cs typeface="Times New Roman"/>
                <a:sym typeface="Times New Roman"/>
              </a:rPr>
              <a:t>6. Testing and Validation</a:t>
            </a:r>
            <a:br>
              <a:rPr lang="en-US">
                <a:latin typeface="Times New Roman"/>
                <a:ea typeface="Times New Roman"/>
                <a:cs typeface="Times New Roman"/>
                <a:sym typeface="Times New Roman"/>
              </a:rPr>
            </a:br>
            <a:r>
              <a:rPr b="0" i="0" lang="en-US">
                <a:solidFill>
                  <a:srgbClr val="E8EAED"/>
                </a:solidFill>
                <a:latin typeface="Times New Roman"/>
                <a:ea typeface="Times New Roman"/>
                <a:cs typeface="Times New Roman"/>
                <a:sym typeface="Times New Roman"/>
              </a:rPr>
              <a:t>7. Case Sensitivity</a:t>
            </a:r>
            <a:br>
              <a:rPr lang="en-US">
                <a:latin typeface="Times New Roman"/>
                <a:ea typeface="Times New Roman"/>
                <a:cs typeface="Times New Roman"/>
                <a:sym typeface="Times New Roman"/>
              </a:rPr>
            </a:br>
            <a:r>
              <a:rPr b="0" i="0" lang="en-US">
                <a:solidFill>
                  <a:srgbClr val="E8EAED"/>
                </a:solidFill>
                <a:latin typeface="Times New Roman"/>
                <a:ea typeface="Times New Roman"/>
                <a:cs typeface="Times New Roman"/>
                <a:sym typeface="Times New Roman"/>
              </a:rPr>
              <a:t>8. Updates and Monitoring</a:t>
            </a:r>
            <a:endParaRPr/>
          </a:p>
          <a:p>
            <a:pPr indent="0" lvl="0" marL="0" rtl="0" algn="l">
              <a:lnSpc>
                <a:spcPct val="120000"/>
              </a:lnSpc>
              <a:spcBef>
                <a:spcPts val="1000"/>
              </a:spcBef>
              <a:spcAft>
                <a:spcPts val="0"/>
              </a:spcAft>
              <a:buClr>
                <a:schemeClr val="lt1"/>
              </a:buClr>
              <a:buSzPct val="100000"/>
              <a:buNone/>
            </a:pPr>
            <a:r>
              <a:t/>
            </a:r>
            <a:endParaRPr b="1" i="0"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ct val="100000"/>
              <a:buNone/>
            </a:pPr>
            <a:r>
              <a:rPr b="1" i="0" lang="en-US" sz="1800">
                <a:solidFill>
                  <a:srgbClr val="E8EAED"/>
                </a:solidFill>
                <a:latin typeface="Times New Roman"/>
                <a:ea typeface="Times New Roman"/>
                <a:cs typeface="Times New Roman"/>
                <a:sym typeface="Times New Roman"/>
              </a:rPr>
              <a:t>Reference</a:t>
            </a:r>
            <a:r>
              <a:rPr b="0" i="0" lang="en-US" sz="1800">
                <a:solidFill>
                  <a:srgbClr val="E8EAED"/>
                </a:solidFill>
                <a:latin typeface="Times New Roman"/>
                <a:ea typeface="Times New Roman"/>
                <a:cs typeface="Times New Roman"/>
                <a:sym typeface="Times New Roman"/>
              </a:rPr>
              <a:t> : </a:t>
            </a:r>
            <a:r>
              <a:rPr b="0" i="0" lang="en-US" sz="1800" u="sng">
                <a:solidFill>
                  <a:srgbClr val="E8EAED"/>
                </a:solidFill>
                <a:latin typeface="Times New Roman"/>
                <a:ea typeface="Times New Roman"/>
                <a:cs typeface="Times New Roman"/>
                <a:sym typeface="Times New Roman"/>
                <a:hlinkClick r:id="rId3">
                  <a:extLst>
                    <a:ext uri="{A12FA001-AC4F-418D-AE19-62706E023703}">
                      <ahyp:hlinkClr val="tx"/>
                    </a:ext>
                  </a:extLst>
                </a:hlinkClick>
              </a:rPr>
              <a:t>https://www.kauveryhospital.com/robots.txt</a:t>
            </a:r>
            <a:endParaRPr b="0"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ct val="100000"/>
              <a:buNone/>
            </a:pPr>
            <a:r>
              <a:rPr b="1" i="0" lang="en-US" sz="1800">
                <a:solidFill>
                  <a:srgbClr val="E8EAED"/>
                </a:solidFill>
                <a:latin typeface="Times New Roman"/>
                <a:ea typeface="Times New Roman"/>
                <a:cs typeface="Times New Roman"/>
                <a:sym typeface="Times New Roman"/>
              </a:rPr>
              <a:t>Tools</a:t>
            </a:r>
            <a:r>
              <a:rPr b="0" i="0" lang="en-US" sz="1800">
                <a:solidFill>
                  <a:srgbClr val="E8EAED"/>
                </a:solidFill>
                <a:latin typeface="Times New Roman"/>
                <a:ea typeface="Times New Roman"/>
                <a:cs typeface="Times New Roman"/>
                <a:sym typeface="Times New Roman"/>
              </a:rPr>
              <a:t> : </a:t>
            </a:r>
            <a:r>
              <a:rPr b="0" i="0" lang="en-US" sz="1800" u="sng">
                <a:solidFill>
                  <a:srgbClr val="E8EAED"/>
                </a:solidFill>
                <a:latin typeface="Times New Roman"/>
                <a:ea typeface="Times New Roman"/>
                <a:cs typeface="Times New Roman"/>
                <a:sym typeface="Times New Roman"/>
                <a:hlinkClick r:id="rId4">
                  <a:extLst>
                    <a:ext uri="{A12FA001-AC4F-418D-AE19-62706E023703}">
                      <ahyp:hlinkClr val="tx"/>
                    </a:ext>
                  </a:extLst>
                </a:hlinkClick>
              </a:rPr>
              <a:t>https://www.kauveryhospital.com/robots.txt</a:t>
            </a:r>
            <a:endParaRPr b="0"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ct val="100000"/>
              <a:buNone/>
            </a:pPr>
            <a:r>
              <a:rPr b="1" i="0" lang="en-US" sz="1800">
                <a:solidFill>
                  <a:srgbClr val="E8EAED"/>
                </a:solidFill>
                <a:latin typeface="Times New Roman"/>
                <a:ea typeface="Times New Roman"/>
                <a:cs typeface="Times New Roman"/>
                <a:sym typeface="Times New Roman"/>
              </a:rPr>
              <a:t>View Points </a:t>
            </a:r>
            <a:r>
              <a:rPr b="0" i="0" lang="en-US" sz="1800">
                <a:solidFill>
                  <a:srgbClr val="E8EAED"/>
                </a:solidFill>
                <a:latin typeface="Times New Roman"/>
                <a:ea typeface="Times New Roman"/>
                <a:cs typeface="Times New Roman"/>
                <a:sym typeface="Times New Roman"/>
              </a:rPr>
              <a:t>: Catalog based Robots.txt Propare Update in Robots.txt file</a:t>
            </a:r>
            <a:endParaRPr b="0"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sz="2800">
              <a:latin typeface="Times New Roman"/>
              <a:ea typeface="Times New Roman"/>
              <a:cs typeface="Times New Roman"/>
              <a:sym typeface="Times New Roman"/>
            </a:endParaRPr>
          </a:p>
        </p:txBody>
      </p:sp>
      <p:sp>
        <p:nvSpPr>
          <p:cNvPr id="417" name="Google Shape;417;p48"/>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pic>
        <p:nvPicPr>
          <p:cNvPr id="418" name="Google Shape;418;p48"/>
          <p:cNvPicPr preferRelativeResize="0"/>
          <p:nvPr/>
        </p:nvPicPr>
        <p:blipFill rotWithShape="1">
          <a:blip r:embed="rId5">
            <a:alphaModFix/>
          </a:blip>
          <a:srcRect b="25307" l="0" r="36187" t="0"/>
          <a:stretch/>
        </p:blipFill>
        <p:spPr>
          <a:xfrm>
            <a:off x="4517908" y="2420471"/>
            <a:ext cx="7127547" cy="302110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9"/>
          <p:cNvSpPr txBox="1"/>
          <p:nvPr>
            <p:ph idx="1" type="body"/>
          </p:nvPr>
        </p:nvSpPr>
        <p:spPr>
          <a:xfrm>
            <a:off x="196921" y="197224"/>
            <a:ext cx="11798157" cy="6660776"/>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20000"/>
              </a:lnSpc>
              <a:spcBef>
                <a:spcPts val="0"/>
              </a:spcBef>
              <a:spcAft>
                <a:spcPts val="0"/>
              </a:spcAft>
              <a:buClr>
                <a:schemeClr val="lt2"/>
              </a:buClr>
              <a:buSzPct val="100000"/>
              <a:buNone/>
            </a:pPr>
            <a:r>
              <a:rPr b="1" i="0" lang="en-US" sz="3900">
                <a:solidFill>
                  <a:schemeClr val="lt2"/>
                </a:solidFill>
                <a:latin typeface="Times New Roman"/>
                <a:ea typeface="Times New Roman"/>
                <a:cs typeface="Times New Roman"/>
                <a:sym typeface="Times New Roman"/>
              </a:rPr>
              <a:t>XML Sitemap:</a:t>
            </a:r>
            <a:endParaRPr/>
          </a:p>
          <a:p>
            <a:pPr indent="-228600" lvl="0" marL="228600" rtl="0" algn="l">
              <a:lnSpc>
                <a:spcPct val="120000"/>
              </a:lnSpc>
              <a:spcBef>
                <a:spcPts val="1000"/>
              </a:spcBef>
              <a:spcAft>
                <a:spcPts val="0"/>
              </a:spcAft>
              <a:buClr>
                <a:srgbClr val="E8EAED"/>
              </a:buClr>
              <a:buSzPct val="100000"/>
              <a:buFont typeface="Noto Sans Symbols"/>
              <a:buChar char="❖"/>
            </a:pPr>
            <a:r>
              <a:rPr b="0" i="0" lang="en-US">
                <a:solidFill>
                  <a:srgbClr val="E8EAED"/>
                </a:solidFill>
                <a:latin typeface="Times New Roman"/>
                <a:ea typeface="Times New Roman"/>
                <a:cs typeface="Times New Roman"/>
                <a:sym typeface="Times New Roman"/>
              </a:rPr>
              <a:t>An XML sitemap is a file that lists all the important pages of a website, providing search engines with a roadmap to discover and index content more efficiently. It helps ensure that search engines can find all the critical pages, especially those that are newly added or not easily accessible through internal linking.</a:t>
            </a:r>
            <a:endParaRPr/>
          </a:p>
          <a:p>
            <a:pPr indent="0" lvl="0" marL="0" rtl="0" algn="l">
              <a:lnSpc>
                <a:spcPct val="120000"/>
              </a:lnSpc>
              <a:spcBef>
                <a:spcPts val="1000"/>
              </a:spcBef>
              <a:spcAft>
                <a:spcPts val="0"/>
              </a:spcAft>
              <a:buClr>
                <a:schemeClr val="lt1"/>
              </a:buClr>
              <a:buSzPct val="100000"/>
              <a:buNone/>
            </a:pPr>
            <a:r>
              <a:t/>
            </a:r>
            <a:endParaRPr b="0" i="0"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0" i="0"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0" i="0"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0" i="0"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0" i="0"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0" i="0"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ct val="100000"/>
              <a:buNone/>
            </a:pPr>
            <a:r>
              <a:rPr b="0" i="0" lang="en-US" sz="1800">
                <a:solidFill>
                  <a:srgbClr val="E8EAED"/>
                </a:solidFill>
                <a:latin typeface="Times New Roman"/>
                <a:ea typeface="Times New Roman"/>
                <a:cs typeface="Times New Roman"/>
                <a:sym typeface="Times New Roman"/>
              </a:rPr>
              <a:t>Reference : </a:t>
            </a:r>
            <a:r>
              <a:rPr b="0" i="0" lang="en-US" sz="1800" u="sng">
                <a:solidFill>
                  <a:srgbClr val="E8EAED"/>
                </a:solidFill>
                <a:latin typeface="Times New Roman"/>
                <a:ea typeface="Times New Roman"/>
                <a:cs typeface="Times New Roman"/>
                <a:sym typeface="Times New Roman"/>
                <a:hlinkClick r:id="rId3">
                  <a:extLst>
                    <a:ext uri="{A12FA001-AC4F-418D-AE19-62706E023703}">
                      <ahyp:hlinkClr val="tx"/>
                    </a:ext>
                  </a:extLst>
                </a:hlinkClick>
              </a:rPr>
              <a:t>https://www.kauveryhospital.com/sitemap.xml</a:t>
            </a:r>
            <a:endParaRPr b="0"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ct val="100000"/>
              <a:buNone/>
            </a:pPr>
            <a:r>
              <a:rPr b="0" i="0" lang="en-US" sz="1800">
                <a:solidFill>
                  <a:srgbClr val="E8EAED"/>
                </a:solidFill>
                <a:latin typeface="Times New Roman"/>
                <a:ea typeface="Times New Roman"/>
                <a:cs typeface="Times New Roman"/>
                <a:sym typeface="Times New Roman"/>
              </a:rPr>
              <a:t>Tools : </a:t>
            </a:r>
            <a:r>
              <a:rPr b="0" i="0" lang="en-US" sz="1800" u="sng">
                <a:solidFill>
                  <a:srgbClr val="E8EAED"/>
                </a:solidFill>
                <a:latin typeface="Times New Roman"/>
                <a:ea typeface="Times New Roman"/>
                <a:cs typeface="Times New Roman"/>
                <a:sym typeface="Times New Roman"/>
                <a:hlinkClick r:id="rId4">
                  <a:extLst>
                    <a:ext uri="{A12FA001-AC4F-418D-AE19-62706E023703}">
                      <ahyp:hlinkClr val="tx"/>
                    </a:ext>
                  </a:extLst>
                </a:hlinkClick>
              </a:rPr>
              <a:t>https://www.kauveryhospital.com/sitemap.xml</a:t>
            </a:r>
            <a:r>
              <a:rPr b="0" i="0" lang="en-US" sz="1800">
                <a:solidFill>
                  <a:srgbClr val="E8EAED"/>
                </a:solidFill>
                <a:latin typeface="Times New Roman"/>
                <a:ea typeface="Times New Roman"/>
                <a:cs typeface="Times New Roman"/>
                <a:sym typeface="Times New Roman"/>
              </a:rPr>
              <a:t> (Own Site) </a:t>
            </a:r>
            <a:endParaRPr/>
          </a:p>
          <a:p>
            <a:pPr indent="0" lvl="0" marL="0" rtl="0" algn="l">
              <a:lnSpc>
                <a:spcPct val="120000"/>
              </a:lnSpc>
              <a:spcBef>
                <a:spcPts val="1000"/>
              </a:spcBef>
              <a:spcAft>
                <a:spcPts val="0"/>
              </a:spcAft>
              <a:buClr>
                <a:srgbClr val="E8EAED"/>
              </a:buClr>
              <a:buSzPct val="100000"/>
              <a:buNone/>
            </a:pPr>
            <a:r>
              <a:rPr b="0" i="0" lang="en-US" sz="1800">
                <a:solidFill>
                  <a:srgbClr val="E8EAED"/>
                </a:solidFill>
                <a:latin typeface="Times New Roman"/>
                <a:ea typeface="Times New Roman"/>
                <a:cs typeface="Times New Roman"/>
                <a:sym typeface="Times New Roman"/>
              </a:rPr>
              <a:t>View Points : Propare Update in sitemap.xml</a:t>
            </a:r>
            <a:endParaRPr b="1"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sz="2800">
              <a:latin typeface="Times New Roman"/>
              <a:ea typeface="Times New Roman"/>
              <a:cs typeface="Times New Roman"/>
              <a:sym typeface="Times New Roman"/>
            </a:endParaRPr>
          </a:p>
        </p:txBody>
      </p:sp>
      <p:sp>
        <p:nvSpPr>
          <p:cNvPr id="424" name="Google Shape;424;p49"/>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pic>
        <p:nvPicPr>
          <p:cNvPr id="425" name="Google Shape;425;p49"/>
          <p:cNvPicPr preferRelativeResize="0"/>
          <p:nvPr/>
        </p:nvPicPr>
        <p:blipFill rotWithShape="1">
          <a:blip r:embed="rId5">
            <a:alphaModFix/>
          </a:blip>
          <a:srcRect b="6033" l="0" r="0" t="0"/>
          <a:stretch/>
        </p:blipFill>
        <p:spPr>
          <a:xfrm>
            <a:off x="730471" y="1783976"/>
            <a:ext cx="10569690" cy="39086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descr="C:\Users\user\Downloads\unnamed (7).png" id="160" name="Google Shape;160;p5"/>
          <p:cNvPicPr preferRelativeResize="0"/>
          <p:nvPr/>
        </p:nvPicPr>
        <p:blipFill rotWithShape="1">
          <a:blip r:embed="rId3">
            <a:alphaModFix/>
          </a:blip>
          <a:srcRect b="0" l="0" r="0" t="0"/>
          <a:stretch/>
        </p:blipFill>
        <p:spPr>
          <a:xfrm>
            <a:off x="464457" y="612909"/>
            <a:ext cx="11350171" cy="579383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0"/>
          <p:cNvSpPr txBox="1"/>
          <p:nvPr>
            <p:ph idx="1" type="body"/>
          </p:nvPr>
        </p:nvSpPr>
        <p:spPr>
          <a:xfrm>
            <a:off x="232628" y="174811"/>
            <a:ext cx="11959372" cy="6683189"/>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2"/>
              </a:buClr>
              <a:buSzPts val="3300"/>
              <a:buNone/>
            </a:pPr>
            <a:r>
              <a:rPr b="1" i="0" lang="en-US" sz="3300">
                <a:solidFill>
                  <a:schemeClr val="lt2"/>
                </a:solidFill>
                <a:latin typeface="Times New Roman"/>
                <a:ea typeface="Times New Roman"/>
                <a:cs typeface="Times New Roman"/>
                <a:sym typeface="Times New Roman"/>
              </a:rPr>
              <a:t>Duplicate Content /copied content:</a:t>
            </a:r>
            <a:endParaRPr/>
          </a:p>
          <a:p>
            <a:pPr indent="-228600" lvl="0" marL="228600" rtl="0" algn="l">
              <a:lnSpc>
                <a:spcPct val="120000"/>
              </a:lnSpc>
              <a:spcBef>
                <a:spcPts val="1000"/>
              </a:spcBef>
              <a:spcAft>
                <a:spcPts val="0"/>
              </a:spcAft>
              <a:buClr>
                <a:srgbClr val="E8EAED"/>
              </a:buClr>
              <a:buSzPts val="1900"/>
              <a:buFont typeface="Noto Sans Symbols"/>
              <a:buChar char="❖"/>
            </a:pPr>
            <a:r>
              <a:rPr b="0" i="0" lang="en-US" sz="1900">
                <a:solidFill>
                  <a:srgbClr val="E8EAED"/>
                </a:solidFill>
                <a:latin typeface="Times New Roman"/>
                <a:ea typeface="Times New Roman"/>
                <a:cs typeface="Times New Roman"/>
                <a:sym typeface="Times New Roman"/>
              </a:rPr>
              <a:t>Duplicate content refers to substantial blocks of identical or very similar content that appear across multiple pages of a website or on different websites. This can cause search engines to struggle with deciding which version to index and rank, potentially leading to lower visibility in search results. Managing duplicate content is crucial for improving SEO and ensuring a consistent user experience</a:t>
            </a:r>
            <a:r>
              <a:rPr b="0" i="0" lang="en-US" sz="1900">
                <a:solidFill>
                  <a:srgbClr val="E8EAED"/>
                </a:solidFill>
                <a:latin typeface="Roboto"/>
                <a:ea typeface="Roboto"/>
                <a:cs typeface="Roboto"/>
                <a:sym typeface="Roboto"/>
              </a:rPr>
              <a:t>.</a:t>
            </a:r>
            <a:endParaRPr/>
          </a:p>
          <a:p>
            <a:pPr indent="-107950" lvl="0" marL="228600" rtl="0" algn="l">
              <a:lnSpc>
                <a:spcPct val="120000"/>
              </a:lnSpc>
              <a:spcBef>
                <a:spcPts val="1000"/>
              </a:spcBef>
              <a:spcAft>
                <a:spcPts val="0"/>
              </a:spcAft>
              <a:buClr>
                <a:schemeClr val="lt1"/>
              </a:buClr>
              <a:buSzPts val="1900"/>
              <a:buFont typeface="Noto Sans Symbols"/>
              <a:buNone/>
            </a:pPr>
            <a:r>
              <a:t/>
            </a:r>
            <a:endParaRPr b="0" i="0" sz="1900">
              <a:solidFill>
                <a:srgbClr val="E8EAED"/>
              </a:solidFill>
              <a:latin typeface="Roboto"/>
              <a:ea typeface="Roboto"/>
              <a:cs typeface="Roboto"/>
              <a:sym typeface="Roboto"/>
            </a:endParaRPr>
          </a:p>
          <a:p>
            <a:pPr indent="0" lvl="0" marL="0" rtl="0" algn="l">
              <a:lnSpc>
                <a:spcPct val="120000"/>
              </a:lnSpc>
              <a:spcBef>
                <a:spcPts val="1000"/>
              </a:spcBef>
              <a:spcAft>
                <a:spcPts val="0"/>
              </a:spcAft>
              <a:buClr>
                <a:schemeClr val="lt1"/>
              </a:buClr>
              <a:buSzPts val="1700"/>
              <a:buNone/>
            </a:pPr>
            <a:r>
              <a:t/>
            </a:r>
            <a:endParaRPr b="1" i="0"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ts val="1800"/>
              <a:buNone/>
            </a:pPr>
            <a:r>
              <a:rPr b="1" i="0" lang="en-US" sz="1800">
                <a:solidFill>
                  <a:srgbClr val="E8EAED"/>
                </a:solidFill>
                <a:latin typeface="Times New Roman"/>
                <a:ea typeface="Times New Roman"/>
                <a:cs typeface="Times New Roman"/>
                <a:sym typeface="Times New Roman"/>
              </a:rPr>
              <a:t>Factors to Consider for Duplicate Content:</a:t>
            </a:r>
            <a:endParaRPr/>
          </a:p>
          <a:p>
            <a:pPr indent="-228600" lvl="0" marL="228600" rtl="0" algn="l">
              <a:lnSpc>
                <a:spcPct val="120000"/>
              </a:lnSpc>
              <a:spcBef>
                <a:spcPts val="1000"/>
              </a:spcBef>
              <a:spcAft>
                <a:spcPts val="0"/>
              </a:spcAft>
              <a:buClr>
                <a:srgbClr val="E8EAED"/>
              </a:buClr>
              <a:buSzPts val="1500"/>
              <a:buFont typeface="Noto Sans Symbols"/>
              <a:buChar char="❖"/>
            </a:pPr>
            <a:r>
              <a:rPr b="0" i="0" lang="en-US" sz="1500">
                <a:solidFill>
                  <a:srgbClr val="E8EAED"/>
                </a:solidFill>
                <a:latin typeface="Times New Roman"/>
                <a:ea typeface="Times New Roman"/>
                <a:cs typeface="Times New Roman"/>
                <a:sym typeface="Times New Roman"/>
              </a:rPr>
              <a:t>Fake contents that are copied from the other websites.</a:t>
            </a:r>
            <a:endParaRPr b="1" sz="15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1700"/>
              <a:buNone/>
            </a:pPr>
            <a:r>
              <a:t/>
            </a:r>
            <a:endParaRPr b="1" i="0"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1700"/>
              <a:buNone/>
            </a:pPr>
            <a:r>
              <a:t/>
            </a:r>
            <a:endParaRPr b="1" i="0"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1700"/>
              <a:buNone/>
            </a:pPr>
            <a:r>
              <a:t/>
            </a:r>
            <a:endParaRPr b="1"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1600"/>
              <a:buNone/>
            </a:pPr>
            <a:r>
              <a:t/>
            </a:r>
            <a:endParaRPr b="1" i="0" sz="16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ts val="1600"/>
              <a:buNone/>
            </a:pPr>
            <a:r>
              <a:rPr b="1" i="0" lang="en-US" sz="1600">
                <a:solidFill>
                  <a:srgbClr val="E8EAED"/>
                </a:solidFill>
                <a:latin typeface="Times New Roman"/>
                <a:ea typeface="Times New Roman"/>
                <a:cs typeface="Times New Roman"/>
                <a:sym typeface="Times New Roman"/>
              </a:rPr>
              <a:t>Tools </a:t>
            </a:r>
            <a:r>
              <a:rPr b="0" i="0" lang="en-US" sz="1600">
                <a:solidFill>
                  <a:srgbClr val="E8EAED"/>
                </a:solidFill>
                <a:latin typeface="Times New Roman"/>
                <a:ea typeface="Times New Roman"/>
                <a:cs typeface="Times New Roman"/>
                <a:sym typeface="Times New Roman"/>
              </a:rPr>
              <a:t>: </a:t>
            </a:r>
            <a:r>
              <a:rPr b="0" i="0" lang="en-US" sz="1600" u="sng">
                <a:solidFill>
                  <a:srgbClr val="E8EAED"/>
                </a:solidFill>
                <a:latin typeface="Times New Roman"/>
                <a:ea typeface="Times New Roman"/>
                <a:cs typeface="Times New Roman"/>
                <a:sym typeface="Times New Roman"/>
                <a:hlinkClick r:id="rId3">
                  <a:extLst>
                    <a:ext uri="{A12FA001-AC4F-418D-AE19-62706E023703}">
                      <ahyp:hlinkClr val="tx"/>
                    </a:ext>
                  </a:extLst>
                </a:hlinkClick>
              </a:rPr>
              <a:t>https://smallseotools.com/plagiarism-checker/</a:t>
            </a:r>
            <a:br>
              <a:rPr lang="en-US" sz="1600">
                <a:latin typeface="Times New Roman"/>
                <a:ea typeface="Times New Roman"/>
                <a:cs typeface="Times New Roman"/>
                <a:sym typeface="Times New Roman"/>
              </a:rPr>
            </a:br>
            <a:r>
              <a:rPr b="1" i="0" lang="en-US" sz="1600">
                <a:solidFill>
                  <a:srgbClr val="E8EAED"/>
                </a:solidFill>
                <a:latin typeface="Times New Roman"/>
                <a:ea typeface="Times New Roman"/>
                <a:cs typeface="Times New Roman"/>
                <a:sym typeface="Times New Roman"/>
              </a:rPr>
              <a:t>Plagarism Report </a:t>
            </a:r>
            <a:r>
              <a:rPr b="0" i="0" lang="en-US" sz="1600">
                <a:solidFill>
                  <a:srgbClr val="E8EAED"/>
                </a:solidFill>
                <a:latin typeface="Times New Roman"/>
                <a:ea typeface="Times New Roman"/>
                <a:cs typeface="Times New Roman"/>
                <a:sym typeface="Times New Roman"/>
              </a:rPr>
              <a:t>: </a:t>
            </a:r>
            <a:r>
              <a:rPr b="0" i="0" lang="en-US" sz="1600" u="sng">
                <a:solidFill>
                  <a:srgbClr val="E8EAED"/>
                </a:solidFill>
                <a:latin typeface="Times New Roman"/>
                <a:ea typeface="Times New Roman"/>
                <a:cs typeface="Times New Roman"/>
                <a:sym typeface="Times New Roman"/>
                <a:hlinkClick r:id="rId4">
                  <a:extLst>
                    <a:ext uri="{A12FA001-AC4F-418D-AE19-62706E023703}">
                      <ahyp:hlinkClr val="tx"/>
                    </a:ext>
                  </a:extLst>
                </a:hlinkClick>
              </a:rPr>
              <a:t>https://drive.google.com/file/d/1PMn448aYTaJx3LGG_u45oTIYRR07iY1t/view?usp=sharing</a:t>
            </a:r>
            <a:endParaRPr b="0" i="0" sz="16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1700"/>
              <a:buNone/>
            </a:pPr>
            <a:r>
              <a:t/>
            </a:r>
            <a:endParaRPr b="0" i="0"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1800"/>
              <a:buNone/>
            </a:pPr>
            <a:r>
              <a:t/>
            </a:r>
            <a:endParaRPr b="1"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800"/>
              <a:buNone/>
            </a:pPr>
            <a:r>
              <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800"/>
              <a:buNone/>
            </a:pPr>
            <a:r>
              <a:t/>
            </a:r>
            <a:endParaRPr b="1" sz="2800">
              <a:latin typeface="Times New Roman"/>
              <a:ea typeface="Times New Roman"/>
              <a:cs typeface="Times New Roman"/>
              <a:sym typeface="Times New Roman"/>
            </a:endParaRPr>
          </a:p>
        </p:txBody>
      </p:sp>
      <p:sp>
        <p:nvSpPr>
          <p:cNvPr id="431" name="Google Shape;431;p50"/>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pic>
        <p:nvPicPr>
          <p:cNvPr id="432" name="Google Shape;432;p50"/>
          <p:cNvPicPr preferRelativeResize="0"/>
          <p:nvPr/>
        </p:nvPicPr>
        <p:blipFill rotWithShape="1">
          <a:blip r:embed="rId5">
            <a:alphaModFix/>
          </a:blip>
          <a:srcRect b="2333" l="0" r="0" t="0"/>
          <a:stretch/>
        </p:blipFill>
        <p:spPr>
          <a:xfrm>
            <a:off x="4805235" y="1950944"/>
            <a:ext cx="7288608" cy="387611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1"/>
          <p:cNvSpPr txBox="1"/>
          <p:nvPr>
            <p:ph idx="1" type="body"/>
          </p:nvPr>
        </p:nvSpPr>
        <p:spPr>
          <a:xfrm>
            <a:off x="268335" y="349623"/>
            <a:ext cx="11726744" cy="6508377"/>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2"/>
              </a:buClr>
              <a:buSzPts val="3300"/>
              <a:buNone/>
            </a:pPr>
            <a:r>
              <a:rPr b="1" lang="en-US" sz="3300">
                <a:solidFill>
                  <a:schemeClr val="lt2"/>
                </a:solidFill>
                <a:latin typeface="Times New Roman"/>
                <a:ea typeface="Times New Roman"/>
                <a:cs typeface="Times New Roman"/>
                <a:sym typeface="Times New Roman"/>
              </a:rPr>
              <a:t>URL Structure</a:t>
            </a:r>
            <a:r>
              <a:rPr b="1" i="0" lang="en-US" sz="3300">
                <a:solidFill>
                  <a:schemeClr val="lt2"/>
                </a:solidFill>
                <a:latin typeface="Times New Roman"/>
                <a:ea typeface="Times New Roman"/>
                <a:cs typeface="Times New Roman"/>
                <a:sym typeface="Times New Roman"/>
              </a:rPr>
              <a:t>:</a:t>
            </a:r>
            <a:endParaRPr/>
          </a:p>
          <a:p>
            <a:pPr indent="-228600" lvl="0" marL="228600" rtl="0" algn="l">
              <a:lnSpc>
                <a:spcPct val="120000"/>
              </a:lnSpc>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 URL structure refers to the organization and formatting of web addresses on a site. An effective URL structure is crucial for SEO, user experience, and site navigation. Well-structured URLs help search engines understand the content and hierarchy of a site, improve crawlability, and provide users with clear and meaningful links</a:t>
            </a:r>
            <a:r>
              <a:rPr lang="en-US"/>
              <a:t>.</a:t>
            </a:r>
            <a:r>
              <a:rPr b="0" i="0" lang="en-US">
                <a:solidFill>
                  <a:srgbClr val="E8EAED"/>
                </a:solidFill>
                <a:latin typeface="Times New Roman"/>
                <a:ea typeface="Times New Roman"/>
                <a:cs typeface="Times New Roman"/>
                <a:sym typeface="Times New Roman"/>
              </a:rPr>
              <a:t>.</a:t>
            </a:r>
            <a:endParaRPr/>
          </a:p>
          <a:p>
            <a:pPr indent="0" lvl="0" marL="0" rtl="0" algn="l">
              <a:lnSpc>
                <a:spcPct val="120000"/>
              </a:lnSpc>
              <a:spcBef>
                <a:spcPts val="1000"/>
              </a:spcBef>
              <a:spcAft>
                <a:spcPts val="0"/>
              </a:spcAft>
              <a:buClr>
                <a:srgbClr val="E8EAED"/>
              </a:buClr>
              <a:buSzPts val="2800"/>
              <a:buNone/>
            </a:pPr>
            <a:r>
              <a:rPr b="1" i="0" lang="en-US" sz="2800">
                <a:solidFill>
                  <a:srgbClr val="E8EAED"/>
                </a:solidFill>
                <a:latin typeface="Times New Roman"/>
                <a:ea typeface="Times New Roman"/>
                <a:cs typeface="Times New Roman"/>
                <a:sym typeface="Times New Roman"/>
              </a:rPr>
              <a:t>Factors to Consider for </a:t>
            </a:r>
            <a:r>
              <a:rPr lang="en-US" sz="2800">
                <a:latin typeface="Times New Roman"/>
                <a:ea typeface="Times New Roman"/>
                <a:cs typeface="Times New Roman"/>
                <a:sym typeface="Times New Roman"/>
              </a:rPr>
              <a:t>URL Structure</a:t>
            </a:r>
            <a:r>
              <a:rPr b="1" i="0" lang="en-US" sz="2800">
                <a:solidFill>
                  <a:srgbClr val="E8EAED"/>
                </a:solidFill>
                <a:latin typeface="Times New Roman"/>
                <a:ea typeface="Times New Roman"/>
                <a:cs typeface="Times New Roman"/>
                <a:sym typeface="Times New Roman"/>
              </a:rPr>
              <a:t>:</a:t>
            </a:r>
            <a:endParaRPr/>
          </a:p>
          <a:p>
            <a:pPr indent="0" lvl="0" marL="0" rtl="0" algn="l">
              <a:lnSpc>
                <a:spcPct val="120000"/>
              </a:lnSpc>
              <a:spcBef>
                <a:spcPts val="1000"/>
              </a:spcBef>
              <a:spcAft>
                <a:spcPts val="0"/>
              </a:spcAft>
              <a:buClr>
                <a:schemeClr val="lt1"/>
              </a:buClr>
              <a:buSzPts val="2000"/>
              <a:buNone/>
            </a:pPr>
            <a:r>
              <a:rPr lang="en-US"/>
              <a:t>1. </a:t>
            </a:r>
            <a:r>
              <a:rPr lang="en-US">
                <a:latin typeface="Times New Roman"/>
                <a:ea typeface="Times New Roman"/>
                <a:cs typeface="Times New Roman"/>
                <a:sym typeface="Times New Roman"/>
              </a:rPr>
              <a:t>Simplicity and Readability</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2. Keywords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3. Hyphens vs. Underscores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4. Lowercase Letters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5. Avoid Special Characters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6. URL Length</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7. Redirection Strategy</a:t>
            </a:r>
            <a:endParaRPr/>
          </a:p>
          <a:p>
            <a:pPr indent="0" lvl="0" marL="0" rtl="0" algn="l">
              <a:lnSpc>
                <a:spcPct val="120000"/>
              </a:lnSpc>
              <a:spcBef>
                <a:spcPts val="1000"/>
              </a:spcBef>
              <a:spcAft>
                <a:spcPts val="0"/>
              </a:spcAft>
              <a:buClr>
                <a:srgbClr val="E8EAED"/>
              </a:buClr>
              <a:buSzPts val="1700"/>
              <a:buNone/>
            </a:pPr>
            <a:r>
              <a:rPr b="1" i="0" lang="en-US" sz="1700">
                <a:solidFill>
                  <a:srgbClr val="E8EAED"/>
                </a:solidFill>
                <a:latin typeface="Times New Roman"/>
                <a:ea typeface="Times New Roman"/>
                <a:cs typeface="Times New Roman"/>
                <a:sym typeface="Times New Roman"/>
              </a:rPr>
              <a:t>Reference</a:t>
            </a:r>
            <a:r>
              <a:rPr b="0" i="0" lang="en-US" sz="1700">
                <a:solidFill>
                  <a:srgbClr val="E8EAED"/>
                </a:solidFill>
                <a:latin typeface="Times New Roman"/>
                <a:ea typeface="Times New Roman"/>
                <a:cs typeface="Times New Roman"/>
                <a:sym typeface="Times New Roman"/>
              </a:rPr>
              <a:t> : </a:t>
            </a:r>
            <a:r>
              <a:rPr lang="en-US" sz="1700" u="sng">
                <a:solidFill>
                  <a:srgbClr val="E8EAED"/>
                </a:solidFill>
                <a:latin typeface="Times New Roman"/>
                <a:ea typeface="Times New Roman"/>
                <a:cs typeface="Times New Roman"/>
                <a:sym typeface="Times New Roman"/>
                <a:hlinkClick r:id="rId3">
                  <a:extLst>
                    <a:ext uri="{A12FA001-AC4F-418D-AE19-62706E023703}">
                      <ahyp:hlinkClr val="tx"/>
                    </a:ext>
                  </a:extLst>
                </a:hlinkClick>
              </a:rPr>
              <a:t>https://www.kauveryhospital.com/centers-of-excellence-and-specialties/heart-and-lung-transplant/</a:t>
            </a:r>
            <a:endParaRPr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1800"/>
              <a:buNone/>
            </a:pPr>
            <a:r>
              <a:t/>
            </a:r>
            <a:endParaRPr b="1"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800"/>
              <a:buNone/>
            </a:pPr>
            <a:r>
              <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800"/>
              <a:buNone/>
            </a:pPr>
            <a:r>
              <a:t/>
            </a:r>
            <a:endParaRPr b="1" sz="2800">
              <a:latin typeface="Times New Roman"/>
              <a:ea typeface="Times New Roman"/>
              <a:cs typeface="Times New Roman"/>
              <a:sym typeface="Times New Roman"/>
            </a:endParaRPr>
          </a:p>
        </p:txBody>
      </p:sp>
      <p:sp>
        <p:nvSpPr>
          <p:cNvPr id="438" name="Google Shape;438;p51"/>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2"/>
          <p:cNvSpPr txBox="1"/>
          <p:nvPr>
            <p:ph idx="1" type="body"/>
          </p:nvPr>
        </p:nvSpPr>
        <p:spPr>
          <a:xfrm>
            <a:off x="232628" y="174811"/>
            <a:ext cx="11959372" cy="6683189"/>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20000"/>
              </a:lnSpc>
              <a:spcBef>
                <a:spcPts val="0"/>
              </a:spcBef>
              <a:spcAft>
                <a:spcPts val="0"/>
              </a:spcAft>
              <a:buClr>
                <a:schemeClr val="lt2"/>
              </a:buClr>
              <a:buSzPts val="2800"/>
              <a:buNone/>
            </a:pPr>
            <a:r>
              <a:rPr b="1" lang="en-US" sz="2800">
                <a:solidFill>
                  <a:schemeClr val="lt2"/>
                </a:solidFill>
                <a:latin typeface="Times New Roman"/>
                <a:ea typeface="Times New Roman"/>
                <a:cs typeface="Times New Roman"/>
                <a:sym typeface="Times New Roman"/>
              </a:rPr>
              <a:t>Internal Linking and External Linking</a:t>
            </a:r>
            <a:r>
              <a:rPr b="1" i="0" lang="en-US" sz="2800">
                <a:solidFill>
                  <a:schemeClr val="lt2"/>
                </a:solidFill>
                <a:latin typeface="Times New Roman"/>
                <a:ea typeface="Times New Roman"/>
                <a:cs typeface="Times New Roman"/>
                <a:sym typeface="Times New Roman"/>
              </a:rPr>
              <a:t>:</a:t>
            </a:r>
            <a:endParaRPr/>
          </a:p>
          <a:p>
            <a:pPr indent="-228600" lvl="0" marL="228600" rtl="0" algn="l">
              <a:lnSpc>
                <a:spcPct val="120000"/>
              </a:lnSpc>
              <a:spcBef>
                <a:spcPts val="1000"/>
              </a:spcBef>
              <a:spcAft>
                <a:spcPts val="0"/>
              </a:spcAft>
              <a:buClr>
                <a:schemeClr val="lt1"/>
              </a:buClr>
              <a:buSzPts val="1800"/>
              <a:buFont typeface="Noto Sans Symbols"/>
              <a:buChar char="❖"/>
            </a:pPr>
            <a:r>
              <a:rPr lang="en-US" sz="1800">
                <a:latin typeface="Times New Roman"/>
                <a:ea typeface="Times New Roman"/>
                <a:cs typeface="Times New Roman"/>
                <a:sym typeface="Times New Roman"/>
              </a:rPr>
              <a:t>Internal linking refers to the practice of linking to other pages within the same website. Proper internal linking enhances site navigation, helps distribute page authority, and improves the overall user experience. It also aids search engines in crawling and indexing your site more effectively.</a:t>
            </a:r>
            <a:endParaRPr b="0" i="0" sz="19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ts val="2000"/>
              <a:buNone/>
            </a:pPr>
            <a:r>
              <a:rPr b="1" i="0" lang="en-US">
                <a:solidFill>
                  <a:srgbClr val="E8EAED"/>
                </a:solidFill>
                <a:latin typeface="Times New Roman"/>
                <a:ea typeface="Times New Roman"/>
                <a:cs typeface="Times New Roman"/>
                <a:sym typeface="Times New Roman"/>
              </a:rPr>
              <a:t>Factors to Consider for Duplicate Content:</a:t>
            </a:r>
            <a:endParaRPr/>
          </a:p>
          <a:p>
            <a:pPr indent="0" lvl="0" marL="0" rtl="0" algn="l">
              <a:lnSpc>
                <a:spcPct val="120000"/>
              </a:lnSpc>
              <a:spcBef>
                <a:spcPts val="1000"/>
              </a:spcBef>
              <a:spcAft>
                <a:spcPts val="0"/>
              </a:spcAft>
              <a:buClr>
                <a:schemeClr val="lt1"/>
              </a:buClr>
              <a:buSzPts val="1800"/>
              <a:buNone/>
            </a:pPr>
            <a:r>
              <a:rPr lang="en-US" sz="1800">
                <a:latin typeface="Times New Roman"/>
                <a:ea typeface="Times New Roman"/>
                <a:cs typeface="Times New Roman"/>
                <a:sym typeface="Times New Roman"/>
              </a:rPr>
              <a:t>1. Anchor Text</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2. Page Authority Distribution                       </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3. Contextual Linking</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4. Avoid Over-Linking</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5. Siloing and Thematic Grouping</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6. Link Depth</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7. Broken Links</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8. Use of Navigation Menus</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9. Content Updates</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10. Track and Analyze</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11. Breadcrumbs</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12. Link Equity</a:t>
            </a:r>
            <a:endParaRPr b="1"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ts val="1800"/>
              <a:buNone/>
            </a:pPr>
            <a:r>
              <a:rPr b="1" i="0" lang="en-US" sz="1800">
                <a:solidFill>
                  <a:srgbClr val="E8EAED"/>
                </a:solidFill>
                <a:latin typeface="Times New Roman"/>
                <a:ea typeface="Times New Roman"/>
                <a:cs typeface="Times New Roman"/>
                <a:sym typeface="Times New Roman"/>
              </a:rPr>
              <a:t>Tools Used </a:t>
            </a:r>
            <a:r>
              <a:rPr b="0" i="0" lang="en-US" sz="1800">
                <a:solidFill>
                  <a:srgbClr val="E8EAED"/>
                </a:solidFill>
                <a:latin typeface="Times New Roman"/>
                <a:ea typeface="Times New Roman"/>
                <a:cs typeface="Times New Roman"/>
                <a:sym typeface="Times New Roman"/>
              </a:rPr>
              <a:t>: </a:t>
            </a:r>
            <a:r>
              <a:rPr lang="en-US" sz="1800" u="sng">
                <a:solidFill>
                  <a:schemeClr val="hlink"/>
                </a:solidFill>
                <a:latin typeface="Times New Roman"/>
                <a:ea typeface="Times New Roman"/>
                <a:cs typeface="Times New Roman"/>
                <a:sym typeface="Times New Roman"/>
                <a:hlinkClick r:id="rId3"/>
              </a:rPr>
              <a:t>https://www.deadlinkchecker.com/</a:t>
            </a:r>
            <a:endParaRPr sz="1800">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ts val="1800"/>
              <a:buNone/>
            </a:pPr>
            <a:r>
              <a:rPr b="1" lang="en-US" sz="1800">
                <a:solidFill>
                  <a:srgbClr val="E8EAED"/>
                </a:solidFill>
                <a:latin typeface="Times New Roman"/>
                <a:ea typeface="Times New Roman"/>
                <a:cs typeface="Times New Roman"/>
                <a:sym typeface="Times New Roman"/>
              </a:rPr>
              <a:t>Report Source </a:t>
            </a:r>
            <a:r>
              <a:rPr lang="en-US" sz="1800">
                <a:solidFill>
                  <a:srgbClr val="E8EAED"/>
                </a:solidFill>
                <a:latin typeface="Times New Roman"/>
                <a:ea typeface="Times New Roman"/>
                <a:cs typeface="Times New Roman"/>
                <a:sym typeface="Times New Roman"/>
              </a:rPr>
              <a:t>: </a:t>
            </a:r>
            <a:r>
              <a:rPr lang="en-US" sz="1800" u="sng">
                <a:solidFill>
                  <a:schemeClr val="hlink"/>
                </a:solidFill>
                <a:latin typeface="Times New Roman"/>
                <a:ea typeface="Times New Roman"/>
                <a:cs typeface="Times New Roman"/>
                <a:sym typeface="Times New Roman"/>
                <a:hlinkClick r:id="rId4"/>
              </a:rPr>
              <a:t>https://drive.google.com/file/d/1p_0nAfnln2oUAwH_gu9UCeLxUP0tL1F0/view?usp=sharing</a:t>
            </a:r>
            <a:endParaRPr b="0"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1800"/>
              <a:buNone/>
            </a:pPr>
            <a:r>
              <a:t/>
            </a:r>
            <a:endParaRPr b="1"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800"/>
              <a:buNone/>
            </a:pPr>
            <a:r>
              <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800"/>
              <a:buNone/>
            </a:pPr>
            <a:r>
              <a:t/>
            </a:r>
            <a:endParaRPr b="1" sz="2800">
              <a:latin typeface="Times New Roman"/>
              <a:ea typeface="Times New Roman"/>
              <a:cs typeface="Times New Roman"/>
              <a:sym typeface="Times New Roman"/>
            </a:endParaRPr>
          </a:p>
        </p:txBody>
      </p:sp>
      <p:sp>
        <p:nvSpPr>
          <p:cNvPr id="444" name="Google Shape;444;p52"/>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descr="C:\Users\user\Downloads\unnamed (2).png" id="449" name="Google Shape;449;p53"/>
          <p:cNvPicPr preferRelativeResize="0"/>
          <p:nvPr/>
        </p:nvPicPr>
        <p:blipFill rotWithShape="1">
          <a:blip r:embed="rId3">
            <a:alphaModFix/>
          </a:blip>
          <a:srcRect b="0" l="0" r="0" t="0"/>
          <a:stretch/>
        </p:blipFill>
        <p:spPr>
          <a:xfrm>
            <a:off x="2309812" y="233681"/>
            <a:ext cx="7572375" cy="3195320"/>
          </a:xfrm>
          <a:prstGeom prst="rect">
            <a:avLst/>
          </a:prstGeom>
          <a:noFill/>
          <a:ln>
            <a:noFill/>
          </a:ln>
        </p:spPr>
      </p:pic>
      <p:pic>
        <p:nvPicPr>
          <p:cNvPr descr="C:\Users\user\Downloads\unnamed (3).png" id="450" name="Google Shape;450;p53"/>
          <p:cNvPicPr preferRelativeResize="0"/>
          <p:nvPr/>
        </p:nvPicPr>
        <p:blipFill rotWithShape="1">
          <a:blip r:embed="rId4">
            <a:alphaModFix/>
          </a:blip>
          <a:srcRect b="0" l="0" r="0" t="0"/>
          <a:stretch/>
        </p:blipFill>
        <p:spPr>
          <a:xfrm>
            <a:off x="2309812" y="3719194"/>
            <a:ext cx="7572375" cy="29051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4"/>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20000"/>
              </a:lnSpc>
              <a:spcBef>
                <a:spcPts val="0"/>
              </a:spcBef>
              <a:spcAft>
                <a:spcPts val="0"/>
              </a:spcAft>
              <a:buClr>
                <a:schemeClr val="lt2"/>
              </a:buClr>
              <a:buSzPct val="100000"/>
              <a:buNone/>
            </a:pPr>
            <a:r>
              <a:rPr b="1" lang="en-US" sz="3000">
                <a:solidFill>
                  <a:schemeClr val="lt2"/>
                </a:solidFill>
                <a:latin typeface="Times New Roman"/>
                <a:ea typeface="Times New Roman"/>
                <a:cs typeface="Times New Roman"/>
                <a:sym typeface="Times New Roman"/>
              </a:rPr>
              <a:t>Site Speed</a:t>
            </a:r>
            <a:r>
              <a:rPr b="1" i="0" lang="en-US" sz="3000">
                <a:solidFill>
                  <a:schemeClr val="lt2"/>
                </a:solidFill>
                <a:latin typeface="Times New Roman"/>
                <a:ea typeface="Times New Roman"/>
                <a:cs typeface="Times New Roman"/>
                <a:sym typeface="Times New Roman"/>
              </a:rPr>
              <a:t>:</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a:latin typeface="Times New Roman"/>
                <a:ea typeface="Times New Roman"/>
                <a:cs typeface="Times New Roman"/>
                <a:sym typeface="Times New Roman"/>
              </a:rPr>
              <a:t>Site speed refers to how quickly web pages load and become interactive for users. A fast-loading website improves user experience, reduces bounce rates, and positively impacts search engine rankings. Site speed is a critical factor in both SEO and overall site performance, influencing how visitors engage with your content.</a:t>
            </a:r>
            <a:endParaRPr/>
          </a:p>
          <a:p>
            <a:pPr indent="0" lvl="0" marL="0" rtl="0" algn="l">
              <a:lnSpc>
                <a:spcPct val="120000"/>
              </a:lnSpc>
              <a:spcBef>
                <a:spcPts val="1000"/>
              </a:spcBef>
              <a:spcAft>
                <a:spcPts val="0"/>
              </a:spcAft>
              <a:buClr>
                <a:srgbClr val="E8EAED"/>
              </a:buClr>
              <a:buSzPct val="100000"/>
              <a:buNone/>
            </a:pPr>
            <a:r>
              <a:rPr b="1" i="0" lang="en-US" sz="2600">
                <a:solidFill>
                  <a:srgbClr val="E8EAED"/>
                </a:solidFill>
                <a:latin typeface="Times New Roman"/>
                <a:ea typeface="Times New Roman"/>
                <a:cs typeface="Times New Roman"/>
                <a:sym typeface="Times New Roman"/>
              </a:rPr>
              <a:t>Factors to Consider for Backlinks:</a:t>
            </a:r>
            <a:endParaRPr/>
          </a:p>
          <a:p>
            <a:pPr indent="0" lvl="0" marL="0" rtl="0" algn="l">
              <a:lnSpc>
                <a:spcPct val="120000"/>
              </a:lnSpc>
              <a:spcBef>
                <a:spcPts val="1000"/>
              </a:spcBef>
              <a:spcAft>
                <a:spcPts val="0"/>
              </a:spcAft>
              <a:buClr>
                <a:schemeClr val="lt1"/>
              </a:buClr>
              <a:buSzPct val="100000"/>
              <a:buNone/>
            </a:pPr>
            <a:r>
              <a:rPr lang="en-US" sz="1900">
                <a:latin typeface="Times New Roman"/>
                <a:ea typeface="Times New Roman"/>
                <a:cs typeface="Times New Roman"/>
                <a:sym typeface="Times New Roman"/>
              </a:rPr>
              <a:t>1. Page Load Time</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2. Optimizing Images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3. Minimizing HTTP Requests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4. Leveraging Browser Caching</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5. Content Delivery Network (CDN)</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6. Minifying Code</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7. Asynchronous Loading</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8. Reducing Server Response Time</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9. Optimizing Web Fonts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10. Implementing Lazy Loading</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11. Reducing Redirects*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12. Mobile Optimization</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13. Regular Performance Audits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14. Testing and Benchmarking</a:t>
            </a:r>
            <a:endParaRPr b="1" sz="1900">
              <a:latin typeface="Times New Roman"/>
              <a:ea typeface="Times New Roman"/>
              <a:cs typeface="Times New Roman"/>
              <a:sym typeface="Times New Roman"/>
            </a:endParaRPr>
          </a:p>
        </p:txBody>
      </p:sp>
      <p:sp>
        <p:nvSpPr>
          <p:cNvPr id="456" name="Google Shape;456;p54"/>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5"/>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rgbClr val="E8EAED"/>
              </a:buClr>
              <a:buSzPts val="2600"/>
              <a:buNone/>
            </a:pPr>
            <a:r>
              <a:rPr b="1" i="0" lang="en-US" sz="2600">
                <a:solidFill>
                  <a:srgbClr val="E8EAED"/>
                </a:solidFill>
                <a:latin typeface="Times New Roman"/>
                <a:ea typeface="Times New Roman"/>
                <a:cs typeface="Times New Roman"/>
                <a:sym typeface="Times New Roman"/>
              </a:rPr>
              <a:t>Report : :</a:t>
            </a:r>
            <a:endParaRPr/>
          </a:p>
          <a:p>
            <a:pPr indent="0" lvl="0" marL="0" rtl="0" algn="l">
              <a:lnSpc>
                <a:spcPct val="120000"/>
              </a:lnSpc>
              <a:spcBef>
                <a:spcPts val="1000"/>
              </a:spcBef>
              <a:spcAft>
                <a:spcPts val="0"/>
              </a:spcAft>
              <a:buClr>
                <a:schemeClr val="lt1"/>
              </a:buClr>
              <a:buSzPts val="1800"/>
              <a:buNone/>
            </a:pPr>
            <a:r>
              <a:rPr lang="en-US" sz="1800">
                <a:latin typeface="Times New Roman"/>
                <a:ea typeface="Times New Roman"/>
                <a:cs typeface="Times New Roman"/>
                <a:sym typeface="Times New Roman"/>
              </a:rPr>
              <a:t>Google Light House -&gt; </a:t>
            </a:r>
            <a:r>
              <a:rPr lang="en-US" sz="1800" u="sng">
                <a:solidFill>
                  <a:schemeClr val="hlink"/>
                </a:solidFill>
                <a:latin typeface="Times New Roman"/>
                <a:ea typeface="Times New Roman"/>
                <a:cs typeface="Times New Roman"/>
                <a:sym typeface="Times New Roman"/>
                <a:hlinkClick r:id="rId3"/>
              </a:rPr>
              <a:t>https://pagespeed.web.dev/analysis/https-www-kauveryhospital-com/6zud8qddu2?form_factor=desktop&amp;category=performance&amp;category=accessibility&amp;category=best-practices&amp;category=seo&amp;hl=en-US&amp;utm_source=lh-chrome-ext</a:t>
            </a:r>
            <a:br>
              <a:rPr lang="en-US" sz="1800">
                <a:latin typeface="Times New Roman"/>
                <a:ea typeface="Times New Roman"/>
                <a:cs typeface="Times New Roman"/>
                <a:sym typeface="Times New Roman"/>
              </a:rPr>
            </a:b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Speed Test Perfomance - Mobile - Report - </a:t>
            </a:r>
            <a:r>
              <a:rPr lang="en-US" sz="1800" u="sng">
                <a:solidFill>
                  <a:schemeClr val="hlink"/>
                </a:solidFill>
                <a:latin typeface="Times New Roman"/>
                <a:ea typeface="Times New Roman"/>
                <a:cs typeface="Times New Roman"/>
                <a:sym typeface="Times New Roman"/>
                <a:hlinkClick r:id="rId4"/>
              </a:rPr>
              <a:t>https://drive.google.com/file/d/1z36v_n5bod53uzaWO4vmyTGRq5vxYyN7/view?usp=sharing</a:t>
            </a:r>
            <a:br>
              <a:rPr lang="en-US" sz="1800">
                <a:latin typeface="Times New Roman"/>
                <a:ea typeface="Times New Roman"/>
                <a:cs typeface="Times New Roman"/>
                <a:sym typeface="Times New Roman"/>
              </a:rPr>
            </a:b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Speed Test Performance - Desktop - report - </a:t>
            </a:r>
            <a:r>
              <a:rPr lang="en-US" sz="1800" u="sng">
                <a:solidFill>
                  <a:schemeClr val="hlink"/>
                </a:solidFill>
                <a:latin typeface="Times New Roman"/>
                <a:ea typeface="Times New Roman"/>
                <a:cs typeface="Times New Roman"/>
                <a:sym typeface="Times New Roman"/>
                <a:hlinkClick r:id="rId5"/>
              </a:rPr>
              <a:t>https://drive.google.com/file/d/1ZHKL-YH6GDWMCLhWXPyTGoO5O_9j4_yc/view?usp=sharing</a:t>
            </a:r>
            <a:endParaRPr b="0"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1800"/>
              <a:buNone/>
            </a:pPr>
            <a:r>
              <a:t/>
            </a:r>
            <a:endParaRPr b="1"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ts val="1800"/>
              <a:buNone/>
            </a:pPr>
            <a:br>
              <a:rPr b="1" i="0" lang="en-US" sz="1800">
                <a:solidFill>
                  <a:srgbClr val="E8EAED"/>
                </a:solidFill>
                <a:latin typeface="Times New Roman"/>
                <a:ea typeface="Times New Roman"/>
                <a:cs typeface="Times New Roman"/>
                <a:sym typeface="Times New Roman"/>
              </a:rPr>
            </a:br>
            <a:r>
              <a:rPr b="1" i="0" lang="en-US" sz="2600">
                <a:solidFill>
                  <a:srgbClr val="E8EAED"/>
                </a:solidFill>
                <a:latin typeface="Times New Roman"/>
                <a:ea typeface="Times New Roman"/>
                <a:cs typeface="Times New Roman"/>
                <a:sym typeface="Times New Roman"/>
              </a:rPr>
              <a:t>Tools : </a:t>
            </a:r>
            <a:endParaRPr/>
          </a:p>
          <a:p>
            <a:pPr indent="0" lvl="0" marL="0" rtl="0" algn="l">
              <a:lnSpc>
                <a:spcPct val="120000"/>
              </a:lnSpc>
              <a:spcBef>
                <a:spcPts val="1000"/>
              </a:spcBef>
              <a:spcAft>
                <a:spcPts val="0"/>
              </a:spcAft>
              <a:buClr>
                <a:schemeClr val="lt1"/>
              </a:buClr>
              <a:buSzPts val="1800"/>
              <a:buNone/>
            </a:pPr>
            <a:r>
              <a:rPr lang="en-US" sz="1800">
                <a:latin typeface="Times New Roman"/>
                <a:ea typeface="Times New Roman"/>
                <a:cs typeface="Times New Roman"/>
                <a:sym typeface="Times New Roman"/>
              </a:rPr>
              <a:t>Google Light Houes - </a:t>
            </a:r>
            <a:r>
              <a:rPr lang="en-US" sz="1800" u="sng">
                <a:solidFill>
                  <a:schemeClr val="hlink"/>
                </a:solidFill>
                <a:latin typeface="Times New Roman"/>
                <a:ea typeface="Times New Roman"/>
                <a:cs typeface="Times New Roman"/>
                <a:sym typeface="Times New Roman"/>
                <a:hlinkClick r:id="rId6"/>
              </a:rPr>
              <a:t>https://chromewebstore.google.com/detail/lighthouse/blipmdconlkpinefehnmjammfjpmpbjk?hl=en</a:t>
            </a:r>
            <a:endParaRPr b="1"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800"/>
              <a:buNone/>
            </a:pPr>
            <a:r>
              <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800"/>
              <a:buNone/>
            </a:pPr>
            <a:r>
              <a:t/>
            </a:r>
            <a:endParaRPr b="1" sz="2800">
              <a:latin typeface="Times New Roman"/>
              <a:ea typeface="Times New Roman"/>
              <a:cs typeface="Times New Roman"/>
              <a:sym typeface="Times New Roman"/>
            </a:endParaRPr>
          </a:p>
        </p:txBody>
      </p:sp>
      <p:sp>
        <p:nvSpPr>
          <p:cNvPr id="462" name="Google Shape;462;p55"/>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descr="C:\Users\user\Downloads\unnamed (1).png" id="467" name="Google Shape;467;p56"/>
          <p:cNvPicPr preferRelativeResize="0"/>
          <p:nvPr/>
        </p:nvPicPr>
        <p:blipFill rotWithShape="1">
          <a:blip r:embed="rId3">
            <a:alphaModFix/>
          </a:blip>
          <a:srcRect b="0" l="0" r="0" t="0"/>
          <a:stretch/>
        </p:blipFill>
        <p:spPr>
          <a:xfrm>
            <a:off x="249891" y="173131"/>
            <a:ext cx="11601450" cy="65055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descr="C:\Users\user\Downloads\unnamed (2).png" id="472" name="Google Shape;472;p57"/>
          <p:cNvPicPr preferRelativeResize="0"/>
          <p:nvPr/>
        </p:nvPicPr>
        <p:blipFill rotWithShape="1">
          <a:blip r:embed="rId3">
            <a:alphaModFix/>
          </a:blip>
          <a:srcRect b="0" l="0" r="0" t="0"/>
          <a:stretch/>
        </p:blipFill>
        <p:spPr>
          <a:xfrm>
            <a:off x="413497" y="304800"/>
            <a:ext cx="11312338" cy="64008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8"/>
          <p:cNvSpPr txBox="1"/>
          <p:nvPr>
            <p:ph idx="1" type="body"/>
          </p:nvPr>
        </p:nvSpPr>
        <p:spPr>
          <a:xfrm>
            <a:off x="232628" y="174811"/>
            <a:ext cx="11959372" cy="6683189"/>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20000"/>
              </a:lnSpc>
              <a:spcBef>
                <a:spcPts val="0"/>
              </a:spcBef>
              <a:spcAft>
                <a:spcPts val="0"/>
              </a:spcAft>
              <a:buClr>
                <a:schemeClr val="lt2"/>
              </a:buClr>
              <a:buSzPct val="100000"/>
              <a:buNone/>
            </a:pPr>
            <a:r>
              <a:rPr b="1" lang="en-US" sz="3000">
                <a:solidFill>
                  <a:schemeClr val="lt2"/>
                </a:solidFill>
                <a:latin typeface="Times New Roman"/>
                <a:ea typeface="Times New Roman"/>
                <a:cs typeface="Times New Roman"/>
                <a:sym typeface="Times New Roman"/>
              </a:rPr>
              <a:t>Code Minifications </a:t>
            </a:r>
            <a:r>
              <a:rPr b="1" i="0" lang="en-US" sz="3000">
                <a:solidFill>
                  <a:schemeClr val="lt2"/>
                </a:solidFill>
                <a:latin typeface="Times New Roman"/>
                <a:ea typeface="Times New Roman"/>
                <a:cs typeface="Times New Roman"/>
                <a:sym typeface="Times New Roman"/>
              </a:rPr>
              <a:t>:</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sz="1800">
                <a:latin typeface="Times New Roman"/>
                <a:ea typeface="Times New Roman"/>
                <a:cs typeface="Times New Roman"/>
                <a:sym typeface="Times New Roman"/>
              </a:rPr>
              <a:t>Code minification is the process of reducing the size of code files by removing unnecessary characters, such as white spaces, comments, and redundant code. This helps improve site performance by decreasing file size, which leads to faster loading times and better user experience. Minified code is crucial for optimizing website speed and efficiency.</a:t>
            </a:r>
            <a:endParaRPr/>
          </a:p>
          <a:p>
            <a:pPr indent="0" lvl="0" marL="0" rtl="0" algn="l">
              <a:lnSpc>
                <a:spcPct val="120000"/>
              </a:lnSpc>
              <a:spcBef>
                <a:spcPts val="1000"/>
              </a:spcBef>
              <a:spcAft>
                <a:spcPts val="0"/>
              </a:spcAft>
              <a:buClr>
                <a:srgbClr val="E8EAED"/>
              </a:buClr>
              <a:buSzPct val="100000"/>
              <a:buNone/>
            </a:pPr>
            <a:r>
              <a:rPr b="1" i="0" lang="en-US" sz="1800">
                <a:solidFill>
                  <a:srgbClr val="E8EAED"/>
                </a:solidFill>
                <a:latin typeface="Times New Roman"/>
                <a:ea typeface="Times New Roman"/>
                <a:cs typeface="Times New Roman"/>
                <a:sym typeface="Times New Roman"/>
              </a:rPr>
              <a:t>Factors to Consider for Duplicate Content:</a:t>
            </a:r>
            <a:endParaRPr/>
          </a:p>
          <a:p>
            <a:pPr indent="-342900" lvl="0" marL="342900" rtl="0" algn="l">
              <a:lnSpc>
                <a:spcPct val="120000"/>
              </a:lnSpc>
              <a:spcBef>
                <a:spcPts val="1000"/>
              </a:spcBef>
              <a:spcAft>
                <a:spcPts val="0"/>
              </a:spcAft>
              <a:buClr>
                <a:schemeClr val="lt1"/>
              </a:buClr>
              <a:buSzPct val="100000"/>
              <a:buAutoNum type="arabicPeriod"/>
            </a:pPr>
            <a:r>
              <a:rPr lang="en-US" sz="1800">
                <a:latin typeface="Times New Roman"/>
                <a:ea typeface="Times New Roman"/>
                <a:cs typeface="Times New Roman"/>
                <a:sym typeface="Times New Roman"/>
              </a:rPr>
              <a:t>Types of Code</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2. Tools and Plugins</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3. Automated Minification</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4. Source Maps</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5. Compression</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6. Version Control</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7. Performance Impact</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8. Security Considerations</a:t>
            </a:r>
            <a:endParaRPr/>
          </a:p>
          <a:p>
            <a:pPr indent="-243078" lvl="0" marL="342900" rtl="0" algn="l">
              <a:lnSpc>
                <a:spcPct val="120000"/>
              </a:lnSpc>
              <a:spcBef>
                <a:spcPts val="1000"/>
              </a:spcBef>
              <a:spcAft>
                <a:spcPts val="0"/>
              </a:spcAft>
              <a:buClr>
                <a:schemeClr val="lt1"/>
              </a:buClr>
              <a:buSzPct val="100000"/>
              <a:buNone/>
            </a:pPr>
            <a:r>
              <a:t/>
            </a:r>
            <a:endParaRPr b="1" i="0"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ct val="100000"/>
              <a:buNone/>
            </a:pPr>
            <a:r>
              <a:rPr b="1" lang="en-US" sz="2800">
                <a:solidFill>
                  <a:srgbClr val="E8EAED"/>
                </a:solidFill>
                <a:latin typeface="Times New Roman"/>
                <a:ea typeface="Times New Roman"/>
                <a:cs typeface="Times New Roman"/>
                <a:sym typeface="Times New Roman"/>
              </a:rPr>
              <a:t>Site Auditing Report :</a:t>
            </a:r>
            <a:endParaRPr/>
          </a:p>
          <a:p>
            <a:pPr indent="0" lvl="0" marL="0" rtl="0" algn="l">
              <a:lnSpc>
                <a:spcPct val="120000"/>
              </a:lnSpc>
              <a:spcBef>
                <a:spcPts val="1000"/>
              </a:spcBef>
              <a:spcAft>
                <a:spcPts val="0"/>
              </a:spcAft>
              <a:buClr>
                <a:schemeClr val="lt1"/>
              </a:buClr>
              <a:buSzPct val="100000"/>
              <a:buNone/>
            </a:pPr>
            <a:r>
              <a:rPr lang="en-US" sz="1900">
                <a:latin typeface="Times New Roman"/>
                <a:ea typeface="Times New Roman"/>
                <a:cs typeface="Times New Roman"/>
                <a:sym typeface="Times New Roman"/>
              </a:rPr>
              <a:t>Google Light House -&gt; </a:t>
            </a:r>
            <a:r>
              <a:rPr lang="en-US" sz="1900" u="sng">
                <a:solidFill>
                  <a:schemeClr val="hlink"/>
                </a:solidFill>
                <a:latin typeface="Times New Roman"/>
                <a:ea typeface="Times New Roman"/>
                <a:cs typeface="Times New Roman"/>
                <a:sym typeface="Times New Roman"/>
                <a:hlinkClick r:id="rId3"/>
              </a:rPr>
              <a:t>https://pagespeed.web.dev/analysis/https-www-kauveryhospital-com/6zud8qddu2?form_factor=desktop&amp;category=performance&amp;category=accessibility&amp;category=best-practices&amp;category=seo&amp;hl=en-US&amp;utm_source=lh-chrome-ext</a:t>
            </a:r>
            <a:br>
              <a:rPr lang="en-US" sz="2300">
                <a:latin typeface="Times New Roman"/>
                <a:ea typeface="Times New Roman"/>
                <a:cs typeface="Times New Roman"/>
                <a:sym typeface="Times New Roman"/>
              </a:rPr>
            </a:b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sz="2800">
              <a:latin typeface="Times New Roman"/>
              <a:ea typeface="Times New Roman"/>
              <a:cs typeface="Times New Roman"/>
              <a:sym typeface="Times New Roman"/>
            </a:endParaRPr>
          </a:p>
        </p:txBody>
      </p:sp>
      <p:sp>
        <p:nvSpPr>
          <p:cNvPr id="478" name="Google Shape;478;p58"/>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pic>
        <p:nvPicPr>
          <p:cNvPr descr="C:\Users\user\Downloads\unnamed (3).png" id="479" name="Google Shape;479;p58"/>
          <p:cNvPicPr preferRelativeResize="0"/>
          <p:nvPr/>
        </p:nvPicPr>
        <p:blipFill rotWithShape="1">
          <a:blip r:embed="rId4">
            <a:alphaModFix/>
          </a:blip>
          <a:srcRect b="0" l="0" r="0" t="0"/>
          <a:stretch/>
        </p:blipFill>
        <p:spPr>
          <a:xfrm>
            <a:off x="4963885" y="1757866"/>
            <a:ext cx="6691085" cy="320601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9"/>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2"/>
              </a:buClr>
              <a:buSzPts val="2800"/>
              <a:buNone/>
            </a:pPr>
            <a:r>
              <a:rPr b="1" lang="en-US" sz="2800">
                <a:solidFill>
                  <a:schemeClr val="lt2"/>
                </a:solidFill>
                <a:latin typeface="Times New Roman"/>
                <a:ea typeface="Times New Roman"/>
                <a:cs typeface="Times New Roman"/>
                <a:sym typeface="Times New Roman"/>
              </a:rPr>
              <a:t>404 Errors</a:t>
            </a:r>
            <a:r>
              <a:rPr b="1" i="0" lang="en-US" sz="2800">
                <a:solidFill>
                  <a:schemeClr val="lt2"/>
                </a:solidFill>
                <a:latin typeface="Times New Roman"/>
                <a:ea typeface="Times New Roman"/>
                <a:cs typeface="Times New Roman"/>
                <a:sym typeface="Times New Roman"/>
              </a:rPr>
              <a:t>:</a:t>
            </a:r>
            <a:endParaRPr/>
          </a:p>
          <a:p>
            <a:pPr indent="-228600" lvl="0" marL="228600" rtl="0" algn="l">
              <a:lnSpc>
                <a:spcPct val="120000"/>
              </a:lnSpc>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404 errors occur when a user attempts to access a webpage that cannot be found on the server. These errors indicate broken or missing links and can negatively impact user experience and SEO. Addressing 404 errors effectively helps maintain site integrity, improve user satisfaction, and preserve search engine rankings.</a:t>
            </a:r>
            <a:endParaRPr/>
          </a:p>
          <a:p>
            <a:pPr indent="0" lvl="0" marL="0" rtl="0" algn="l">
              <a:lnSpc>
                <a:spcPct val="120000"/>
              </a:lnSpc>
              <a:spcBef>
                <a:spcPts val="1000"/>
              </a:spcBef>
              <a:spcAft>
                <a:spcPts val="0"/>
              </a:spcAft>
              <a:buClr>
                <a:srgbClr val="E8EAED"/>
              </a:buClr>
              <a:buSzPts val="2800"/>
              <a:buNone/>
            </a:pPr>
            <a:r>
              <a:rPr b="1" i="0" lang="en-US" sz="2800">
                <a:solidFill>
                  <a:srgbClr val="E8EAED"/>
                </a:solidFill>
                <a:latin typeface="Times New Roman"/>
                <a:ea typeface="Times New Roman"/>
                <a:cs typeface="Times New Roman"/>
                <a:sym typeface="Times New Roman"/>
              </a:rPr>
              <a:t>Factors to Consider for </a:t>
            </a:r>
            <a:r>
              <a:rPr b="1" lang="en-US" sz="2800">
                <a:solidFill>
                  <a:srgbClr val="E8EAED"/>
                </a:solidFill>
                <a:latin typeface="Times New Roman"/>
                <a:ea typeface="Times New Roman"/>
                <a:cs typeface="Times New Roman"/>
                <a:sym typeface="Times New Roman"/>
              </a:rPr>
              <a:t>404 Errors</a:t>
            </a:r>
            <a:r>
              <a:rPr b="1" i="0" lang="en-US" sz="2800">
                <a:solidFill>
                  <a:srgbClr val="E8EAED"/>
                </a:solidFill>
                <a:latin typeface="Times New Roman"/>
                <a:ea typeface="Times New Roman"/>
                <a:cs typeface="Times New Roman"/>
                <a:sym typeface="Times New Roman"/>
              </a:rPr>
              <a:t>:</a:t>
            </a:r>
            <a:endParaRPr/>
          </a:p>
          <a:p>
            <a:pPr indent="0" lvl="0" marL="0" rtl="0" algn="l">
              <a:lnSpc>
                <a:spcPct val="120000"/>
              </a:lnSpc>
              <a:spcBef>
                <a:spcPts val="1000"/>
              </a:spcBef>
              <a:spcAft>
                <a:spcPts val="0"/>
              </a:spcAft>
              <a:buClr>
                <a:schemeClr val="lt1"/>
              </a:buClr>
              <a:buSzPts val="2000"/>
              <a:buNone/>
            </a:pPr>
            <a:r>
              <a:rPr lang="en-US">
                <a:latin typeface="Times New Roman"/>
                <a:ea typeface="Times New Roman"/>
                <a:cs typeface="Times New Roman"/>
                <a:sym typeface="Times New Roman"/>
              </a:rPr>
              <a:t>1. Identification of 404 Errors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2. Custom 404 Page</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3. Redirects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4. Fix Broken Links</a:t>
            </a:r>
            <a:endParaRPr/>
          </a:p>
          <a:p>
            <a:pPr indent="0" lvl="0" marL="0" rtl="0" algn="l">
              <a:lnSpc>
                <a:spcPct val="120000"/>
              </a:lnSpc>
              <a:spcBef>
                <a:spcPts val="1000"/>
              </a:spcBef>
              <a:spcAft>
                <a:spcPts val="0"/>
              </a:spcAft>
              <a:buClr>
                <a:schemeClr val="lt1"/>
              </a:buClr>
              <a:buSzPts val="2000"/>
              <a:buNone/>
            </a:pPr>
            <a:r>
              <a:t/>
            </a:r>
            <a:endParaRPr>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000"/>
              <a:buNone/>
            </a:pPr>
            <a:r>
              <a:rPr b="1" lang="en-US">
                <a:latin typeface="Times New Roman"/>
                <a:ea typeface="Times New Roman"/>
                <a:cs typeface="Times New Roman"/>
                <a:sym typeface="Times New Roman"/>
              </a:rPr>
              <a:t>Site Auditing Report </a:t>
            </a:r>
            <a:r>
              <a:rPr lang="en-US">
                <a:latin typeface="Times New Roman"/>
                <a:ea typeface="Times New Roman"/>
                <a:cs typeface="Times New Roman"/>
                <a:sym typeface="Times New Roman"/>
              </a:rPr>
              <a:t>-&gt; No 404 Error Page</a:t>
            </a:r>
            <a:endParaRPr b="1" i="0">
              <a:solidFill>
                <a:srgbClr val="E8EAED"/>
              </a:solidFill>
              <a:latin typeface="Times New Roman"/>
              <a:ea typeface="Times New Roman"/>
              <a:cs typeface="Times New Roman"/>
              <a:sym typeface="Times New Roman"/>
            </a:endParaRPr>
          </a:p>
        </p:txBody>
      </p:sp>
      <p:sp>
        <p:nvSpPr>
          <p:cNvPr id="485" name="Google Shape;485;p59"/>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descr="C:\Users\user\Downloads\unnamed (8).png" id="165" name="Google Shape;165;p6"/>
          <p:cNvPicPr preferRelativeResize="0"/>
          <p:nvPr/>
        </p:nvPicPr>
        <p:blipFill rotWithShape="1">
          <a:blip r:embed="rId3">
            <a:alphaModFix/>
          </a:blip>
          <a:srcRect b="0" l="0" r="0" t="0"/>
          <a:stretch/>
        </p:blipFill>
        <p:spPr>
          <a:xfrm>
            <a:off x="275771" y="1574201"/>
            <a:ext cx="11625943" cy="344093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0"/>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2"/>
              </a:buClr>
              <a:buSzPts val="2800"/>
              <a:buNone/>
            </a:pPr>
            <a:r>
              <a:rPr b="1" i="0" lang="en-US" sz="2800">
                <a:solidFill>
                  <a:schemeClr val="lt2"/>
                </a:solidFill>
                <a:latin typeface="Times New Roman"/>
                <a:ea typeface="Times New Roman"/>
                <a:cs typeface="Times New Roman"/>
                <a:sym typeface="Times New Roman"/>
              </a:rPr>
              <a:t>Redirections 301,302:</a:t>
            </a:r>
            <a:endParaRPr/>
          </a:p>
          <a:p>
            <a:pPr indent="-228600" lvl="0" marL="228600" rtl="0" algn="l">
              <a:lnSpc>
                <a:spcPct val="120000"/>
              </a:lnSpc>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Redirects are used to send users and search engines from one URL to another. The two most common types are 301 and 302 redirects. A 301 redirect indicates a permanent change, while a 302 redirect signifies a temporary change. Understanding and properly implementing these redirects is crucial for maintaining SEO value, improving user experience, and managing site changes effectively.</a:t>
            </a:r>
            <a:endParaRPr/>
          </a:p>
          <a:p>
            <a:pPr indent="0" lvl="0" marL="0" rtl="0" algn="l">
              <a:lnSpc>
                <a:spcPct val="120000"/>
              </a:lnSpc>
              <a:spcBef>
                <a:spcPts val="1000"/>
              </a:spcBef>
              <a:spcAft>
                <a:spcPts val="0"/>
              </a:spcAft>
              <a:buClr>
                <a:schemeClr val="lt1"/>
              </a:buClr>
              <a:buSzPts val="2000"/>
              <a:buNone/>
            </a:pPr>
            <a:r>
              <a:t/>
            </a:r>
            <a:endParaRPr>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ts val="2800"/>
              <a:buNone/>
            </a:pPr>
            <a:r>
              <a:rPr b="1" i="0" lang="en-US" sz="2800">
                <a:solidFill>
                  <a:srgbClr val="E8EAED"/>
                </a:solidFill>
                <a:latin typeface="Times New Roman"/>
                <a:ea typeface="Times New Roman"/>
                <a:cs typeface="Times New Roman"/>
                <a:sym typeface="Times New Roman"/>
              </a:rPr>
              <a:t>Factors to Consider for Redirections 301,302:</a:t>
            </a:r>
            <a:endParaRPr/>
          </a:p>
          <a:p>
            <a:pPr indent="0" lvl="0" marL="0" rtl="0" algn="l">
              <a:lnSpc>
                <a:spcPct val="120000"/>
              </a:lnSpc>
              <a:spcBef>
                <a:spcPts val="1000"/>
              </a:spcBef>
              <a:spcAft>
                <a:spcPts val="0"/>
              </a:spcAft>
              <a:buClr>
                <a:schemeClr val="lt1"/>
              </a:buClr>
              <a:buSzPts val="2000"/>
              <a:buNone/>
            </a:pP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1. 301 Redirects (Permanent Redirects)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2. 302 Redirects (Temporary Redirects)</a:t>
            </a:r>
            <a:endParaRPr/>
          </a:p>
          <a:p>
            <a:pPr indent="0" lvl="0" marL="0" rtl="0" algn="l">
              <a:lnSpc>
                <a:spcPct val="120000"/>
              </a:lnSpc>
              <a:spcBef>
                <a:spcPts val="1000"/>
              </a:spcBef>
              <a:spcAft>
                <a:spcPts val="0"/>
              </a:spcAft>
              <a:buClr>
                <a:schemeClr val="lt1"/>
              </a:buClr>
              <a:buSzPts val="2000"/>
              <a:buNone/>
            </a:pPr>
            <a:r>
              <a:t/>
            </a:r>
            <a:endParaRPr>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000"/>
              <a:buNone/>
            </a:pPr>
            <a:r>
              <a:t/>
            </a:r>
            <a:endParaRPr>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000"/>
              <a:buNone/>
            </a:pPr>
            <a:r>
              <a:rPr b="1" lang="en-US">
                <a:latin typeface="Times New Roman"/>
                <a:ea typeface="Times New Roman"/>
                <a:cs typeface="Times New Roman"/>
                <a:sym typeface="Times New Roman"/>
              </a:rPr>
              <a:t>Site Auditing Report </a:t>
            </a:r>
            <a:r>
              <a:rPr lang="en-US">
                <a:latin typeface="Times New Roman"/>
                <a:ea typeface="Times New Roman"/>
                <a:cs typeface="Times New Roman"/>
                <a:sym typeface="Times New Roman"/>
              </a:rPr>
              <a:t>-&gt; Redirection Pages are available</a:t>
            </a:r>
            <a:endParaRPr b="1" i="0">
              <a:solidFill>
                <a:srgbClr val="E8EAED"/>
              </a:solidFill>
              <a:latin typeface="Times New Roman"/>
              <a:ea typeface="Times New Roman"/>
              <a:cs typeface="Times New Roman"/>
              <a:sym typeface="Times New Roman"/>
            </a:endParaRPr>
          </a:p>
        </p:txBody>
      </p:sp>
      <p:sp>
        <p:nvSpPr>
          <p:cNvPr id="491" name="Google Shape;491;p60"/>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pic>
        <p:nvPicPr>
          <p:cNvPr descr="C:\Users\user\Downloads\unnamed.png" id="492" name="Google Shape;492;p60"/>
          <p:cNvPicPr preferRelativeResize="0"/>
          <p:nvPr/>
        </p:nvPicPr>
        <p:blipFill rotWithShape="1">
          <a:blip r:embed="rId3">
            <a:alphaModFix/>
          </a:blip>
          <a:srcRect b="0" l="0" r="0" t="0"/>
          <a:stretch/>
        </p:blipFill>
        <p:spPr>
          <a:xfrm>
            <a:off x="4572227" y="3670753"/>
            <a:ext cx="7286626" cy="21812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1"/>
          <p:cNvSpPr txBox="1"/>
          <p:nvPr>
            <p:ph idx="1" type="body"/>
          </p:nvPr>
        </p:nvSpPr>
        <p:spPr>
          <a:xfrm>
            <a:off x="232628" y="174811"/>
            <a:ext cx="11726744" cy="6503895"/>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20000"/>
              </a:lnSpc>
              <a:spcBef>
                <a:spcPts val="0"/>
              </a:spcBef>
              <a:spcAft>
                <a:spcPts val="0"/>
              </a:spcAft>
              <a:buClr>
                <a:schemeClr val="lt2"/>
              </a:buClr>
              <a:buSzPct val="100000"/>
              <a:buNone/>
            </a:pPr>
            <a:r>
              <a:rPr b="1" lang="en-US" sz="2800">
                <a:solidFill>
                  <a:schemeClr val="lt2"/>
                </a:solidFill>
                <a:latin typeface="Times New Roman"/>
                <a:ea typeface="Times New Roman"/>
                <a:cs typeface="Times New Roman"/>
                <a:sym typeface="Times New Roman"/>
              </a:rPr>
              <a:t>STRUCTURED DATA FOR VOICE SEARCH:</a:t>
            </a:r>
            <a:endParaRPr b="1" i="0" sz="2800">
              <a:solidFill>
                <a:schemeClr val="lt2"/>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rPr lang="en-US" sz="2200">
                <a:latin typeface="Times New Roman"/>
                <a:ea typeface="Times New Roman"/>
                <a:cs typeface="Times New Roman"/>
                <a:sym typeface="Times New Roman"/>
              </a:rPr>
              <a:t>Structured data for voice search involves using specific markup to help search engines understand and present your content in response to voice queries. By implementing structured data, you can enhance the visibility of your content in voice search results, improve accuracy, and ensure that your information is delivered effectively to users who use voice assistants.</a:t>
            </a:r>
            <a:endParaRPr/>
          </a:p>
          <a:p>
            <a:pPr indent="0" lvl="0" marL="0" rtl="0" algn="l">
              <a:lnSpc>
                <a:spcPct val="120000"/>
              </a:lnSpc>
              <a:spcBef>
                <a:spcPts val="1000"/>
              </a:spcBef>
              <a:spcAft>
                <a:spcPts val="0"/>
              </a:spcAft>
              <a:buClr>
                <a:schemeClr val="lt1"/>
              </a:buClr>
              <a:buSzPct val="100000"/>
              <a:buNone/>
            </a:pPr>
            <a:br>
              <a:rPr lang="en-US" sz="2800"/>
            </a:br>
            <a:r>
              <a:rPr b="1" i="0" lang="en-US" sz="2600">
                <a:solidFill>
                  <a:srgbClr val="E8EAED"/>
                </a:solidFill>
                <a:latin typeface="Times New Roman"/>
                <a:ea typeface="Times New Roman"/>
                <a:cs typeface="Times New Roman"/>
                <a:sym typeface="Times New Roman"/>
              </a:rPr>
              <a:t>Factors to Consider for Structured data for Voice Search:</a:t>
            </a:r>
            <a:endParaRPr/>
          </a:p>
          <a:p>
            <a:pPr indent="0" lvl="0" marL="0" rtl="0" algn="l">
              <a:lnSpc>
                <a:spcPct val="120000"/>
              </a:lnSpc>
              <a:spcBef>
                <a:spcPts val="1000"/>
              </a:spcBef>
              <a:spcAft>
                <a:spcPts val="0"/>
              </a:spcAft>
              <a:buClr>
                <a:srgbClr val="E8EAED"/>
              </a:buClr>
              <a:buSzPct val="100000"/>
              <a:buNone/>
            </a:pPr>
            <a:r>
              <a:rPr b="0" i="0" lang="en-US" sz="1900">
                <a:solidFill>
                  <a:srgbClr val="E8EAED"/>
                </a:solidFill>
                <a:latin typeface="Times New Roman"/>
                <a:ea typeface="Times New Roman"/>
                <a:cs typeface="Times New Roman"/>
                <a:sym typeface="Times New Roman"/>
              </a:rPr>
              <a:t>1. Understanding Structured data </a:t>
            </a:r>
            <a:br>
              <a:rPr lang="en-US" sz="1900">
                <a:latin typeface="Times New Roman"/>
                <a:ea typeface="Times New Roman"/>
                <a:cs typeface="Times New Roman"/>
                <a:sym typeface="Times New Roman"/>
              </a:rPr>
            </a:br>
            <a:r>
              <a:rPr b="0" i="0" lang="en-US" sz="1900">
                <a:solidFill>
                  <a:srgbClr val="E8EAED"/>
                </a:solidFill>
                <a:latin typeface="Times New Roman"/>
                <a:ea typeface="Times New Roman"/>
                <a:cs typeface="Times New Roman"/>
                <a:sym typeface="Times New Roman"/>
              </a:rPr>
              <a:t>2. </a:t>
            </a:r>
            <a:r>
              <a:rPr lang="en-US" sz="1900">
                <a:solidFill>
                  <a:srgbClr val="E8EAED"/>
                </a:solidFill>
                <a:latin typeface="Times New Roman"/>
                <a:ea typeface="Times New Roman"/>
                <a:cs typeface="Times New Roman"/>
                <a:sym typeface="Times New Roman"/>
              </a:rPr>
              <a:t>Importance of  Structured  Data  for  Voice Search( Voice Search Optimization, Improved  Accuracy)</a:t>
            </a:r>
            <a:br>
              <a:rPr lang="en-US" sz="1900">
                <a:latin typeface="Times New Roman"/>
                <a:ea typeface="Times New Roman"/>
                <a:cs typeface="Times New Roman"/>
                <a:sym typeface="Times New Roman"/>
              </a:rPr>
            </a:br>
            <a:r>
              <a:rPr b="0" i="0" lang="en-US" sz="1900">
                <a:solidFill>
                  <a:srgbClr val="E8EAED"/>
                </a:solidFill>
                <a:latin typeface="Times New Roman"/>
                <a:ea typeface="Times New Roman"/>
                <a:cs typeface="Times New Roman"/>
                <a:sym typeface="Times New Roman"/>
              </a:rPr>
              <a:t>3. </a:t>
            </a:r>
            <a:r>
              <a:rPr lang="en-US" sz="1900">
                <a:latin typeface="Times New Roman"/>
                <a:ea typeface="Times New Roman"/>
                <a:cs typeface="Times New Roman"/>
                <a:sym typeface="Times New Roman"/>
              </a:rPr>
              <a:t>Types of Structured Data Markup (Schema.org, JSON-LD, Microdata , RDFa)</a:t>
            </a:r>
            <a:br>
              <a:rPr lang="en-US" sz="1900">
                <a:latin typeface="Times New Roman"/>
                <a:ea typeface="Times New Roman"/>
                <a:cs typeface="Times New Roman"/>
                <a:sym typeface="Times New Roman"/>
              </a:rPr>
            </a:br>
            <a:r>
              <a:rPr b="0" i="0" lang="en-US" sz="1900">
                <a:solidFill>
                  <a:srgbClr val="E8EAED"/>
                </a:solidFill>
                <a:latin typeface="Times New Roman"/>
                <a:ea typeface="Times New Roman"/>
                <a:cs typeface="Times New Roman"/>
                <a:sym typeface="Times New Roman"/>
              </a:rPr>
              <a:t>4. Key schema Types for Voice Search </a:t>
            </a:r>
            <a:br>
              <a:rPr lang="en-US" sz="1900">
                <a:latin typeface="Times New Roman"/>
                <a:ea typeface="Times New Roman"/>
                <a:cs typeface="Times New Roman"/>
                <a:sym typeface="Times New Roman"/>
              </a:rPr>
            </a:br>
            <a:r>
              <a:rPr b="0" i="0" lang="en-US" sz="1900">
                <a:solidFill>
                  <a:srgbClr val="E8EAED"/>
                </a:solidFill>
                <a:latin typeface="Times New Roman"/>
                <a:ea typeface="Times New Roman"/>
                <a:cs typeface="Times New Roman"/>
                <a:sym typeface="Times New Roman"/>
              </a:rPr>
              <a:t>5. </a:t>
            </a:r>
            <a:r>
              <a:rPr lang="en-US" sz="1900">
                <a:solidFill>
                  <a:srgbClr val="E8EAED"/>
                </a:solidFill>
                <a:latin typeface="Times New Roman"/>
                <a:ea typeface="Times New Roman"/>
                <a:cs typeface="Times New Roman"/>
                <a:sym typeface="Times New Roman"/>
              </a:rPr>
              <a:t>Implementation Best Practice (Validate Markup Monitor Performance)</a:t>
            </a:r>
            <a:br>
              <a:rPr lang="en-US" sz="1900">
                <a:latin typeface="Times New Roman"/>
                <a:ea typeface="Times New Roman"/>
                <a:cs typeface="Times New Roman"/>
                <a:sym typeface="Times New Roman"/>
              </a:rPr>
            </a:br>
            <a:r>
              <a:rPr b="0" i="0" lang="en-US" sz="1900">
                <a:solidFill>
                  <a:srgbClr val="E8EAED"/>
                </a:solidFill>
                <a:latin typeface="Times New Roman"/>
                <a:ea typeface="Times New Roman"/>
                <a:cs typeface="Times New Roman"/>
                <a:sym typeface="Times New Roman"/>
              </a:rPr>
              <a:t>6. </a:t>
            </a:r>
            <a:r>
              <a:rPr lang="en-US" sz="1900">
                <a:solidFill>
                  <a:srgbClr val="E8EAED"/>
                </a:solidFill>
                <a:latin typeface="Times New Roman"/>
                <a:ea typeface="Times New Roman"/>
                <a:cs typeface="Times New Roman"/>
                <a:sym typeface="Times New Roman"/>
              </a:rPr>
              <a:t>Optimizing  for  Conversational Queries (Direct Answer, Natural Language Concise Information) </a:t>
            </a:r>
            <a:br>
              <a:rPr lang="en-US" sz="1900">
                <a:latin typeface="Times New Roman"/>
                <a:ea typeface="Times New Roman"/>
                <a:cs typeface="Times New Roman"/>
                <a:sym typeface="Times New Roman"/>
              </a:rPr>
            </a:br>
            <a:r>
              <a:rPr b="0" i="0" lang="en-US" sz="1900">
                <a:solidFill>
                  <a:srgbClr val="E8EAED"/>
                </a:solidFill>
                <a:latin typeface="Times New Roman"/>
                <a:ea typeface="Times New Roman"/>
                <a:cs typeface="Times New Roman"/>
                <a:sym typeface="Times New Roman"/>
              </a:rPr>
              <a:t>7. </a:t>
            </a:r>
            <a:r>
              <a:rPr lang="en-US" sz="1900">
                <a:solidFill>
                  <a:srgbClr val="E8EAED"/>
                </a:solidFill>
                <a:latin typeface="Times New Roman"/>
                <a:ea typeface="Times New Roman"/>
                <a:cs typeface="Times New Roman"/>
                <a:sym typeface="Times New Roman"/>
              </a:rPr>
              <a:t>Enhancing User Experience (Rich Snippet Featured Snippets)</a:t>
            </a:r>
            <a:br>
              <a:rPr lang="en-US" sz="1900">
                <a:latin typeface="Times New Roman"/>
                <a:ea typeface="Times New Roman"/>
                <a:cs typeface="Times New Roman"/>
                <a:sym typeface="Times New Roman"/>
              </a:rPr>
            </a:br>
            <a:r>
              <a:rPr b="0" i="0" lang="en-US" sz="1900">
                <a:solidFill>
                  <a:srgbClr val="E8EAED"/>
                </a:solidFill>
                <a:latin typeface="Times New Roman"/>
                <a:ea typeface="Times New Roman"/>
                <a:cs typeface="Times New Roman"/>
                <a:sym typeface="Times New Roman"/>
              </a:rPr>
              <a:t>8. </a:t>
            </a:r>
            <a:r>
              <a:rPr lang="en-US" sz="1900">
                <a:solidFill>
                  <a:srgbClr val="E8EAED"/>
                </a:solidFill>
                <a:latin typeface="Times New Roman"/>
                <a:ea typeface="Times New Roman"/>
                <a:cs typeface="Times New Roman"/>
                <a:sym typeface="Times New Roman"/>
              </a:rPr>
              <a:t>Voice Search Trends and Data(Voice search Growth ,User Behaviour)</a:t>
            </a:r>
            <a:endParaRPr/>
          </a:p>
          <a:p>
            <a:pPr indent="0" lvl="0" marL="0" rtl="0" algn="l">
              <a:lnSpc>
                <a:spcPct val="120000"/>
              </a:lnSpc>
              <a:spcBef>
                <a:spcPts val="1000"/>
              </a:spcBef>
              <a:spcAft>
                <a:spcPts val="0"/>
              </a:spcAft>
              <a:buClr>
                <a:srgbClr val="E8EAED"/>
              </a:buClr>
              <a:buSzPct val="100000"/>
              <a:buNone/>
            </a:pPr>
            <a:r>
              <a:rPr b="0" i="0" lang="en-US" sz="1900">
                <a:solidFill>
                  <a:srgbClr val="E8EAED"/>
                </a:solidFill>
                <a:latin typeface="Times New Roman"/>
                <a:ea typeface="Times New Roman"/>
                <a:cs typeface="Times New Roman"/>
                <a:sym typeface="Times New Roman"/>
              </a:rPr>
              <a:t>9.Common Mistakes to Avoid(Incomplete Mark up ,Ignoring Updates)</a:t>
            </a:r>
            <a:endParaRPr/>
          </a:p>
          <a:p>
            <a:pPr indent="0" lvl="0" marL="0" rtl="0" algn="l">
              <a:lnSpc>
                <a:spcPct val="120000"/>
              </a:lnSpc>
              <a:spcBef>
                <a:spcPts val="1000"/>
              </a:spcBef>
              <a:spcAft>
                <a:spcPts val="0"/>
              </a:spcAft>
              <a:buClr>
                <a:srgbClr val="E8EAED"/>
              </a:buClr>
              <a:buSzPct val="100000"/>
              <a:buNone/>
            </a:pPr>
            <a:r>
              <a:rPr lang="en-US" sz="1900">
                <a:solidFill>
                  <a:srgbClr val="E8EAED"/>
                </a:solidFill>
                <a:latin typeface="Times New Roman"/>
                <a:ea typeface="Times New Roman"/>
                <a:cs typeface="Times New Roman"/>
                <a:sym typeface="Times New Roman"/>
              </a:rPr>
              <a:t>10. Future Considerations(Evolving standards ,SEO Strategies)</a:t>
            </a:r>
            <a:endParaRPr b="0" i="0" sz="19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i="0" sz="17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i="0" sz="1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sz="2800">
              <a:latin typeface="Times New Roman"/>
              <a:ea typeface="Times New Roman"/>
              <a:cs typeface="Times New Roman"/>
              <a:sym typeface="Times New Roman"/>
            </a:endParaRPr>
          </a:p>
        </p:txBody>
      </p:sp>
      <p:sp>
        <p:nvSpPr>
          <p:cNvPr id="498" name="Google Shape;498;p61"/>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2"/>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2"/>
              </a:buClr>
              <a:buSzPts val="3000"/>
              <a:buNone/>
            </a:pPr>
            <a:r>
              <a:rPr b="1" lang="en-US" sz="3000">
                <a:solidFill>
                  <a:schemeClr val="lt2"/>
                </a:solidFill>
                <a:latin typeface="Times New Roman"/>
                <a:ea typeface="Times New Roman"/>
                <a:cs typeface="Times New Roman"/>
                <a:sym typeface="Times New Roman"/>
              </a:rPr>
              <a:t>Search Engine Updates and Guidelines </a:t>
            </a:r>
            <a:r>
              <a:rPr b="1" i="0" lang="en-US" sz="3000">
                <a:solidFill>
                  <a:schemeClr val="lt2"/>
                </a:solidFill>
                <a:latin typeface="Times New Roman"/>
                <a:ea typeface="Times New Roman"/>
                <a:cs typeface="Times New Roman"/>
                <a:sym typeface="Times New Roman"/>
              </a:rPr>
              <a:t>:</a:t>
            </a:r>
            <a:endParaRPr/>
          </a:p>
          <a:p>
            <a:pPr indent="-228600" lvl="0" marL="228600" rtl="0" algn="l">
              <a:lnSpc>
                <a:spcPct val="120000"/>
              </a:lnSpc>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Search engine updates and guidelines refer to the changes and best practices implemented by search engines, such as Google, to improve the relevance and quality of search results. Staying informed about these updates and adhering to the guidelines is crucial for optimizing website performance and maintaining search engine rankings.</a:t>
            </a:r>
            <a:endParaRPr>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ts val="2800"/>
              <a:buNone/>
            </a:pPr>
            <a:r>
              <a:rPr b="1" i="0" lang="en-US" sz="2800">
                <a:solidFill>
                  <a:srgbClr val="E8EAED"/>
                </a:solidFill>
                <a:latin typeface="Times New Roman"/>
                <a:ea typeface="Times New Roman"/>
                <a:cs typeface="Times New Roman"/>
                <a:sym typeface="Times New Roman"/>
              </a:rPr>
              <a:t>Factors to Consider for Keyword Research :</a:t>
            </a:r>
            <a:endParaRPr/>
          </a:p>
          <a:p>
            <a:pPr indent="0" lvl="0" marL="0" rtl="0" algn="l">
              <a:lnSpc>
                <a:spcPct val="120000"/>
              </a:lnSpc>
              <a:spcBef>
                <a:spcPts val="1000"/>
              </a:spcBef>
              <a:spcAft>
                <a:spcPts val="0"/>
              </a:spcAft>
              <a:buClr>
                <a:schemeClr val="lt1"/>
              </a:buClr>
              <a:buSzPts val="2200"/>
              <a:buNone/>
            </a:pPr>
            <a:r>
              <a:rPr b="1" lang="en-US" sz="2200">
                <a:latin typeface="Times New Roman"/>
                <a:ea typeface="Times New Roman"/>
                <a:cs typeface="Times New Roman"/>
                <a:sym typeface="Times New Roman"/>
              </a:rPr>
              <a:t>Major Search Engine Updates:</a:t>
            </a:r>
            <a:br>
              <a:rPr lang="en-US">
                <a:latin typeface="Times New Roman"/>
                <a:ea typeface="Times New Roman"/>
                <a:cs typeface="Times New Roman"/>
                <a:sym typeface="Times New Roman"/>
              </a:rPr>
            </a:br>
            <a:r>
              <a:rPr lang="en-US" sz="1900">
                <a:latin typeface="Times New Roman"/>
                <a:ea typeface="Times New Roman"/>
                <a:cs typeface="Times New Roman"/>
                <a:sym typeface="Times New Roman"/>
              </a:rPr>
              <a:t>1. Google Core Updates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2. Google Page Experience Update</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3. Google BERT Update</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4. Google E-A-T (Expertise, Authoritativeness, Trustworthiness)</a:t>
            </a:r>
            <a:br>
              <a:rPr lang="en-US">
                <a:latin typeface="Times New Roman"/>
                <a:ea typeface="Times New Roman"/>
                <a:cs typeface="Times New Roman"/>
                <a:sym typeface="Times New Roman"/>
              </a:rPr>
            </a:br>
            <a:br>
              <a:rPr lang="en-US">
                <a:latin typeface="Times New Roman"/>
                <a:ea typeface="Times New Roman"/>
                <a:cs typeface="Times New Roman"/>
                <a:sym typeface="Times New Roman"/>
              </a:rPr>
            </a:br>
            <a:r>
              <a:rPr b="1" lang="en-US" sz="2200">
                <a:latin typeface="Times New Roman"/>
                <a:ea typeface="Times New Roman"/>
                <a:cs typeface="Times New Roman"/>
                <a:sym typeface="Times New Roman"/>
              </a:rPr>
              <a:t>Staying Informed About Updates:</a:t>
            </a:r>
            <a:br>
              <a:rPr lang="en-US">
                <a:latin typeface="Times New Roman"/>
                <a:ea typeface="Times New Roman"/>
                <a:cs typeface="Times New Roman"/>
                <a:sym typeface="Times New Roman"/>
              </a:rPr>
            </a:br>
            <a:r>
              <a:rPr lang="en-US" sz="1900">
                <a:latin typeface="Times New Roman"/>
                <a:ea typeface="Times New Roman"/>
                <a:cs typeface="Times New Roman"/>
                <a:sym typeface="Times New Roman"/>
              </a:rPr>
              <a:t>1. Official Blogs and Announcements</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2. Industry News</a:t>
            </a:r>
            <a:endParaRPr b="1" i="0" sz="1900">
              <a:solidFill>
                <a:srgbClr val="E8EAED"/>
              </a:solidFill>
              <a:latin typeface="Times New Roman"/>
              <a:ea typeface="Times New Roman"/>
              <a:cs typeface="Times New Roman"/>
              <a:sym typeface="Times New Roman"/>
            </a:endParaRPr>
          </a:p>
        </p:txBody>
      </p:sp>
      <p:sp>
        <p:nvSpPr>
          <p:cNvPr id="504" name="Google Shape;504;p62"/>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3"/>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120000"/>
              </a:lnSpc>
              <a:spcBef>
                <a:spcPts val="0"/>
              </a:spcBef>
              <a:spcAft>
                <a:spcPts val="0"/>
              </a:spcAft>
              <a:buClr>
                <a:schemeClr val="lt1"/>
              </a:buClr>
              <a:buSzPct val="100000"/>
              <a:buNone/>
            </a:pPr>
            <a:r>
              <a:rPr b="1" lang="en-US" sz="3600">
                <a:latin typeface="Times New Roman"/>
                <a:ea typeface="Times New Roman"/>
                <a:cs typeface="Times New Roman"/>
                <a:sym typeface="Times New Roman"/>
              </a:rPr>
              <a:t>Adhering to Search Engine Guidelines:</a:t>
            </a:r>
            <a:br>
              <a:rPr lang="en-US" sz="3600">
                <a:latin typeface="Times New Roman"/>
                <a:ea typeface="Times New Roman"/>
                <a:cs typeface="Times New Roman"/>
                <a:sym typeface="Times New Roman"/>
              </a:rPr>
            </a:br>
            <a:r>
              <a:rPr lang="en-US" sz="3300">
                <a:latin typeface="Times New Roman"/>
                <a:ea typeface="Times New Roman"/>
                <a:cs typeface="Times New Roman"/>
                <a:sym typeface="Times New Roman"/>
              </a:rPr>
              <a:t>1. Google Webmaster Guidelines</a:t>
            </a:r>
            <a:br>
              <a:rPr lang="en-US" sz="3300">
                <a:latin typeface="Times New Roman"/>
                <a:ea typeface="Times New Roman"/>
                <a:cs typeface="Times New Roman"/>
                <a:sym typeface="Times New Roman"/>
              </a:rPr>
            </a:br>
            <a:r>
              <a:rPr lang="en-US" sz="3300">
                <a:latin typeface="Times New Roman"/>
                <a:ea typeface="Times New Roman"/>
                <a:cs typeface="Times New Roman"/>
                <a:sym typeface="Times New Roman"/>
              </a:rPr>
              <a:t>2. Content Quality</a:t>
            </a:r>
            <a:br>
              <a:rPr lang="en-US" sz="3300">
                <a:latin typeface="Times New Roman"/>
                <a:ea typeface="Times New Roman"/>
                <a:cs typeface="Times New Roman"/>
                <a:sym typeface="Times New Roman"/>
              </a:rPr>
            </a:br>
            <a:r>
              <a:rPr lang="en-US" sz="3300">
                <a:latin typeface="Times New Roman"/>
                <a:ea typeface="Times New Roman"/>
                <a:cs typeface="Times New Roman"/>
                <a:sym typeface="Times New Roman"/>
              </a:rPr>
              <a:t>3. Technical SEO</a:t>
            </a:r>
            <a:br>
              <a:rPr lang="en-US" sz="2800">
                <a:latin typeface="Times New Roman"/>
                <a:ea typeface="Times New Roman"/>
                <a:cs typeface="Times New Roman"/>
                <a:sym typeface="Times New Roman"/>
              </a:rPr>
            </a:br>
            <a:br>
              <a:rPr lang="en-US" sz="2800">
                <a:latin typeface="Times New Roman"/>
                <a:ea typeface="Times New Roman"/>
                <a:cs typeface="Times New Roman"/>
                <a:sym typeface="Times New Roman"/>
              </a:rPr>
            </a:br>
            <a:r>
              <a:rPr b="1" lang="en-US" sz="3600">
                <a:latin typeface="Times New Roman"/>
                <a:ea typeface="Times New Roman"/>
                <a:cs typeface="Times New Roman"/>
                <a:sym typeface="Times New Roman"/>
              </a:rPr>
              <a:t>Key Areas of Focus for Compliance:</a:t>
            </a:r>
            <a:br>
              <a:rPr lang="en-US" sz="2800">
                <a:latin typeface="Times New Roman"/>
                <a:ea typeface="Times New Roman"/>
                <a:cs typeface="Times New Roman"/>
                <a:sym typeface="Times New Roman"/>
              </a:rPr>
            </a:br>
            <a:r>
              <a:rPr lang="en-US" sz="3300">
                <a:latin typeface="Times New Roman"/>
                <a:ea typeface="Times New Roman"/>
                <a:cs typeface="Times New Roman"/>
                <a:sym typeface="Times New Roman"/>
              </a:rPr>
              <a:t>1. On-Page SEO</a:t>
            </a:r>
            <a:br>
              <a:rPr lang="en-US" sz="3300">
                <a:latin typeface="Times New Roman"/>
                <a:ea typeface="Times New Roman"/>
                <a:cs typeface="Times New Roman"/>
                <a:sym typeface="Times New Roman"/>
              </a:rPr>
            </a:br>
            <a:r>
              <a:rPr lang="en-US" sz="3300">
                <a:latin typeface="Times New Roman"/>
                <a:ea typeface="Times New Roman"/>
                <a:cs typeface="Times New Roman"/>
                <a:sym typeface="Times New Roman"/>
              </a:rPr>
              <a:t>2. Mobile Optimization</a:t>
            </a:r>
            <a:br>
              <a:rPr lang="en-US" sz="3300">
                <a:latin typeface="Times New Roman"/>
                <a:ea typeface="Times New Roman"/>
                <a:cs typeface="Times New Roman"/>
                <a:sym typeface="Times New Roman"/>
              </a:rPr>
            </a:br>
            <a:r>
              <a:rPr lang="en-US" sz="3300">
                <a:latin typeface="Times New Roman"/>
                <a:ea typeface="Times New Roman"/>
                <a:cs typeface="Times New Roman"/>
                <a:sym typeface="Times New Roman"/>
              </a:rPr>
              <a:t>3. Page Speed</a:t>
            </a:r>
            <a:br>
              <a:rPr lang="en-US" sz="3300">
                <a:latin typeface="Times New Roman"/>
                <a:ea typeface="Times New Roman"/>
                <a:cs typeface="Times New Roman"/>
                <a:sym typeface="Times New Roman"/>
              </a:rPr>
            </a:br>
            <a:r>
              <a:rPr lang="en-US" sz="3300">
                <a:latin typeface="Times New Roman"/>
                <a:ea typeface="Times New Roman"/>
                <a:cs typeface="Times New Roman"/>
                <a:sym typeface="Times New Roman"/>
              </a:rPr>
              <a:t>4. Secure Website (HTTPS)</a:t>
            </a:r>
            <a:br>
              <a:rPr lang="en-US" sz="2800">
                <a:latin typeface="Times New Roman"/>
                <a:ea typeface="Times New Roman"/>
                <a:cs typeface="Times New Roman"/>
                <a:sym typeface="Times New Roman"/>
              </a:rPr>
            </a:br>
            <a:br>
              <a:rPr lang="en-US" sz="2800">
                <a:latin typeface="Times New Roman"/>
                <a:ea typeface="Times New Roman"/>
                <a:cs typeface="Times New Roman"/>
                <a:sym typeface="Times New Roman"/>
              </a:rPr>
            </a:br>
            <a:r>
              <a:rPr b="1" lang="en-US" sz="3600">
                <a:latin typeface="Times New Roman"/>
                <a:ea typeface="Times New Roman"/>
                <a:cs typeface="Times New Roman"/>
                <a:sym typeface="Times New Roman"/>
              </a:rPr>
              <a:t>Impact of Updates on SEO Strategies:</a:t>
            </a:r>
            <a:br>
              <a:rPr lang="en-US" sz="2800">
                <a:latin typeface="Times New Roman"/>
                <a:ea typeface="Times New Roman"/>
                <a:cs typeface="Times New Roman"/>
                <a:sym typeface="Times New Roman"/>
              </a:rPr>
            </a:br>
            <a:r>
              <a:rPr lang="en-US" sz="3300">
                <a:latin typeface="Times New Roman"/>
                <a:ea typeface="Times New Roman"/>
                <a:cs typeface="Times New Roman"/>
                <a:sym typeface="Times New Roman"/>
              </a:rPr>
              <a:t>1. algorithm Adjustments</a:t>
            </a:r>
            <a:br>
              <a:rPr lang="en-US" sz="3300">
                <a:latin typeface="Times New Roman"/>
                <a:ea typeface="Times New Roman"/>
                <a:cs typeface="Times New Roman"/>
                <a:sym typeface="Times New Roman"/>
              </a:rPr>
            </a:br>
            <a:r>
              <a:rPr lang="en-US" sz="3300">
                <a:latin typeface="Times New Roman"/>
                <a:ea typeface="Times New Roman"/>
                <a:cs typeface="Times New Roman"/>
                <a:sym typeface="Times New Roman"/>
              </a:rPr>
              <a:t>2. Penalty Recovery</a:t>
            </a:r>
            <a:br>
              <a:rPr lang="en-US" sz="3300">
                <a:latin typeface="Times New Roman"/>
                <a:ea typeface="Times New Roman"/>
                <a:cs typeface="Times New Roman"/>
                <a:sym typeface="Times New Roman"/>
              </a:rPr>
            </a:br>
            <a:r>
              <a:rPr lang="en-US" sz="3300">
                <a:latin typeface="Times New Roman"/>
                <a:ea typeface="Times New Roman"/>
                <a:cs typeface="Times New Roman"/>
                <a:sym typeface="Times New Roman"/>
              </a:rPr>
              <a:t>3. Continuous Improvement</a:t>
            </a:r>
            <a:br>
              <a:rPr lang="en-US" sz="2800">
                <a:latin typeface="Times New Roman"/>
                <a:ea typeface="Times New Roman"/>
                <a:cs typeface="Times New Roman"/>
                <a:sym typeface="Times New Roman"/>
              </a:rPr>
            </a:br>
            <a:br>
              <a:rPr lang="en-US" sz="2800">
                <a:latin typeface="Times New Roman"/>
                <a:ea typeface="Times New Roman"/>
                <a:cs typeface="Times New Roman"/>
                <a:sym typeface="Times New Roman"/>
              </a:rPr>
            </a:br>
            <a:r>
              <a:rPr b="1" lang="en-US" sz="3300">
                <a:latin typeface="Times New Roman"/>
                <a:ea typeface="Times New Roman"/>
                <a:cs typeface="Times New Roman"/>
                <a:sym typeface="Times New Roman"/>
              </a:rPr>
              <a:t>Tools and Resources:</a:t>
            </a:r>
            <a:br>
              <a:rPr lang="en-US" sz="2800">
                <a:latin typeface="Times New Roman"/>
                <a:ea typeface="Times New Roman"/>
                <a:cs typeface="Times New Roman"/>
                <a:sym typeface="Times New Roman"/>
              </a:rPr>
            </a:br>
            <a:r>
              <a:rPr lang="en-US" sz="2800">
                <a:latin typeface="Times New Roman"/>
                <a:ea typeface="Times New Roman"/>
                <a:cs typeface="Times New Roman"/>
                <a:sym typeface="Times New Roman"/>
              </a:rPr>
              <a:t>1. Google Search Console**: [Google Search Console](https://search.google.com/search-console/about)</a:t>
            </a:r>
            <a:br>
              <a:rPr lang="en-US" sz="2800">
                <a:latin typeface="Times New Roman"/>
                <a:ea typeface="Times New Roman"/>
                <a:cs typeface="Times New Roman"/>
                <a:sym typeface="Times New Roman"/>
              </a:rPr>
            </a:br>
            <a:r>
              <a:rPr lang="en-US" sz="2800">
                <a:latin typeface="Times New Roman"/>
                <a:ea typeface="Times New Roman"/>
                <a:cs typeface="Times New Roman"/>
                <a:sym typeface="Times New Roman"/>
              </a:rPr>
              <a:t>2. Google Analytics**: [Google Analytics](https://analytics.google.com/)</a:t>
            </a:r>
            <a:br>
              <a:rPr lang="en-US" sz="2800">
                <a:latin typeface="Times New Roman"/>
                <a:ea typeface="Times New Roman"/>
                <a:cs typeface="Times New Roman"/>
                <a:sym typeface="Times New Roman"/>
              </a:rPr>
            </a:br>
            <a:r>
              <a:rPr lang="en-US" sz="2800">
                <a:latin typeface="Times New Roman"/>
                <a:ea typeface="Times New Roman"/>
                <a:cs typeface="Times New Roman"/>
                <a:sym typeface="Times New Roman"/>
              </a:rPr>
              <a:t>3. SEO Tools**:</a:t>
            </a:r>
            <a:br>
              <a:rPr lang="en-US" sz="2800">
                <a:latin typeface="Times New Roman"/>
                <a:ea typeface="Times New Roman"/>
                <a:cs typeface="Times New Roman"/>
                <a:sym typeface="Times New Roman"/>
              </a:rPr>
            </a:br>
            <a:r>
              <a:rPr lang="en-US" sz="2800">
                <a:latin typeface="Times New Roman"/>
                <a:ea typeface="Times New Roman"/>
                <a:cs typeface="Times New Roman"/>
                <a:sym typeface="Times New Roman"/>
              </a:rPr>
              <a:t>1. [Moz](https://moz.com/)</a:t>
            </a:r>
            <a:br>
              <a:rPr lang="en-US" sz="2800">
                <a:latin typeface="Times New Roman"/>
                <a:ea typeface="Times New Roman"/>
                <a:cs typeface="Times New Roman"/>
                <a:sym typeface="Times New Roman"/>
              </a:rPr>
            </a:br>
            <a:r>
              <a:rPr lang="en-US" sz="2800">
                <a:latin typeface="Times New Roman"/>
                <a:ea typeface="Times New Roman"/>
                <a:cs typeface="Times New Roman"/>
                <a:sym typeface="Times New Roman"/>
              </a:rPr>
              <a:t>2. [SEMrush](https://www.semrush.com/)</a:t>
            </a:r>
            <a:br>
              <a:rPr lang="en-US" sz="2800">
                <a:latin typeface="Times New Roman"/>
                <a:ea typeface="Times New Roman"/>
                <a:cs typeface="Times New Roman"/>
                <a:sym typeface="Times New Roman"/>
              </a:rPr>
            </a:br>
            <a:r>
              <a:rPr lang="en-US" sz="2800">
                <a:latin typeface="Times New Roman"/>
                <a:ea typeface="Times New Roman"/>
                <a:cs typeface="Times New Roman"/>
                <a:sym typeface="Times New Roman"/>
              </a:rPr>
              <a:t>3. [Ahrefs](https://ahrefs.com/)</a:t>
            </a:r>
            <a:br>
              <a:rPr lang="en-US" sz="2800">
                <a:latin typeface="Times New Roman"/>
                <a:ea typeface="Times New Roman"/>
                <a:cs typeface="Times New Roman"/>
                <a:sym typeface="Times New Roman"/>
              </a:rPr>
            </a:br>
            <a:r>
              <a:rPr lang="en-US" sz="2800">
                <a:latin typeface="Times New Roman"/>
                <a:ea typeface="Times New Roman"/>
                <a:cs typeface="Times New Roman"/>
                <a:sym typeface="Times New Roman"/>
              </a:rPr>
              <a:t>4. Industry Blogs**: [Search Engine Journal](https://www.searchenginejournal.com/), [Search Engine Land](https://searchengineland.com/),</a:t>
            </a:r>
            <a:br>
              <a:rPr lang="en-US" sz="2800">
                <a:latin typeface="Times New Roman"/>
                <a:ea typeface="Times New Roman"/>
                <a:cs typeface="Times New Roman"/>
                <a:sym typeface="Times New Roman"/>
              </a:rPr>
            </a:br>
            <a:r>
              <a:rPr lang="en-US" sz="2800">
                <a:latin typeface="Times New Roman"/>
                <a:ea typeface="Times New Roman"/>
                <a:cs typeface="Times New Roman"/>
                <a:sym typeface="Times New Roman"/>
              </a:rPr>
              <a:t>5. [Neil Patel](https://neilpatel.com/) </a:t>
            </a:r>
            <a:endParaRPr b="1" sz="2800">
              <a:latin typeface="Times New Roman"/>
              <a:ea typeface="Times New Roman"/>
              <a:cs typeface="Times New Roman"/>
              <a:sym typeface="Times New Roman"/>
            </a:endParaRPr>
          </a:p>
        </p:txBody>
      </p:sp>
      <p:sp>
        <p:nvSpPr>
          <p:cNvPr id="510" name="Google Shape;510;p63"/>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4"/>
          <p:cNvSpPr txBox="1"/>
          <p:nvPr>
            <p:ph idx="1" type="body"/>
          </p:nvPr>
        </p:nvSpPr>
        <p:spPr>
          <a:xfrm>
            <a:off x="232628" y="150158"/>
            <a:ext cx="11726744" cy="6557683"/>
          </a:xfrm>
          <a:prstGeom prst="rect">
            <a:avLst/>
          </a:prstGeom>
          <a:noFill/>
          <a:ln>
            <a:noFill/>
          </a:ln>
        </p:spPr>
        <p:txBody>
          <a:bodyPr anchorCtr="0" anchor="t" bIns="45700" lIns="91425" spcFirstLastPara="1" rIns="91425" wrap="square" tIns="45700">
            <a:normAutofit fontScale="92500"/>
          </a:bodyPr>
          <a:lstStyle/>
          <a:p>
            <a:pPr indent="0" lvl="0" marL="0" rtl="0" algn="l">
              <a:lnSpc>
                <a:spcPct val="120000"/>
              </a:lnSpc>
              <a:spcBef>
                <a:spcPts val="0"/>
              </a:spcBef>
              <a:spcAft>
                <a:spcPts val="0"/>
              </a:spcAft>
              <a:buClr>
                <a:schemeClr val="lt1"/>
              </a:buClr>
              <a:buSzPct val="100000"/>
              <a:buNone/>
            </a:pPr>
            <a:r>
              <a:rPr b="1" lang="en-US" sz="3100">
                <a:latin typeface="Times New Roman"/>
                <a:ea typeface="Times New Roman"/>
                <a:cs typeface="Times New Roman"/>
                <a:sym typeface="Times New Roman"/>
              </a:rPr>
              <a:t>SEO Ethical Best Practices:</a:t>
            </a:r>
            <a:br>
              <a:rPr lang="en-US" sz="2800">
                <a:latin typeface="Times New Roman"/>
                <a:ea typeface="Times New Roman"/>
                <a:cs typeface="Times New Roman"/>
                <a:sym typeface="Times New Roman"/>
              </a:rPr>
            </a:br>
            <a:r>
              <a:rPr lang="en-US" sz="2200">
                <a:latin typeface="Times New Roman"/>
                <a:ea typeface="Times New Roman"/>
                <a:cs typeface="Times New Roman"/>
                <a:sym typeface="Times New Roman"/>
              </a:rPr>
              <a:t>1. Focus on User Experience</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2. Create High-Quality Content</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3. Optimize for Relevant Keywords</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4. Follow Search Engine Guidelines</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5. Use Proper On-Page SEO</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6. Ensure Mobile-Friendliness</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7. Secure Your Website (HTTPS)</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8. Build Genuine Backlinks</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9. Avoid Black-Hat Techniques</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10. Maintain Transparency</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11. Engage in Ethical Link Building</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12. Provide Accurate Information</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13. Practice Ethical Data Collection</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14. Encourage Genuine User Reviews</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15. Be Ethical in Local SEO</a:t>
            </a:r>
            <a:br>
              <a:rPr lang="en-US" sz="2800">
                <a:latin typeface="Times New Roman"/>
                <a:ea typeface="Times New Roman"/>
                <a:cs typeface="Times New Roman"/>
                <a:sym typeface="Times New Roman"/>
              </a:rPr>
            </a:br>
            <a:endParaRPr b="1" sz="2800">
              <a:latin typeface="Times New Roman"/>
              <a:ea typeface="Times New Roman"/>
              <a:cs typeface="Times New Roman"/>
              <a:sym typeface="Times New Roman"/>
            </a:endParaRPr>
          </a:p>
        </p:txBody>
      </p:sp>
      <p:sp>
        <p:nvSpPr>
          <p:cNvPr id="516" name="Google Shape;516;p64"/>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7"/>
          <p:cNvSpPr txBox="1"/>
          <p:nvPr>
            <p:ph idx="1" type="body"/>
          </p:nvPr>
        </p:nvSpPr>
        <p:spPr>
          <a:xfrm>
            <a:off x="232628" y="174811"/>
            <a:ext cx="11726744" cy="664733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2"/>
              </a:buClr>
              <a:buSzPts val="3300"/>
              <a:buNone/>
            </a:pPr>
            <a:r>
              <a:rPr b="1" lang="en-US" sz="3300">
                <a:solidFill>
                  <a:schemeClr val="lt2"/>
                </a:solidFill>
                <a:latin typeface="Times New Roman"/>
                <a:ea typeface="Times New Roman"/>
                <a:cs typeface="Times New Roman"/>
                <a:sym typeface="Times New Roman"/>
              </a:rPr>
              <a:t>Competitor Keyword Research</a:t>
            </a:r>
            <a:r>
              <a:rPr b="1" i="0" lang="en-US" sz="3300">
                <a:solidFill>
                  <a:schemeClr val="lt2"/>
                </a:solidFill>
                <a:latin typeface="Times New Roman"/>
                <a:ea typeface="Times New Roman"/>
                <a:cs typeface="Times New Roman"/>
                <a:sym typeface="Times New Roman"/>
              </a:rPr>
              <a:t>:</a:t>
            </a:r>
            <a:endParaRPr/>
          </a:p>
          <a:p>
            <a:pPr indent="-228600" lvl="0" marL="228600" rtl="0" algn="l">
              <a:lnSpc>
                <a:spcPct val="120000"/>
              </a:lnSpc>
              <a:spcBef>
                <a:spcPts val="1000"/>
              </a:spcBef>
              <a:spcAft>
                <a:spcPts val="0"/>
              </a:spcAft>
              <a:buClr>
                <a:schemeClr val="lt1"/>
              </a:buClr>
              <a:buSzPts val="1900"/>
              <a:buFont typeface="Noto Sans Symbols"/>
              <a:buChar char="❖"/>
            </a:pPr>
            <a:r>
              <a:rPr lang="en-US" sz="1900">
                <a:latin typeface="Times New Roman"/>
                <a:ea typeface="Times New Roman"/>
                <a:cs typeface="Times New Roman"/>
                <a:sym typeface="Times New Roman"/>
              </a:rPr>
              <a:t>Competitor keyword research involves analyzing the keywords that your competitors are targeting and ranking for. This process helps you uncover new keyword opportunities, understand industry trends, and refine your SEO strategy. By studying competitors' keyword strategies, you can identify gaps, improve your content, and enhance your search engine rankings.</a:t>
            </a:r>
            <a:endParaRPr b="1" i="0" sz="19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ts val="2300"/>
              <a:buNone/>
            </a:pPr>
            <a:r>
              <a:rPr b="1" i="0" lang="en-US" sz="2300">
                <a:solidFill>
                  <a:srgbClr val="E8EAED"/>
                </a:solidFill>
                <a:latin typeface="Times New Roman"/>
                <a:ea typeface="Times New Roman"/>
                <a:cs typeface="Times New Roman"/>
                <a:sym typeface="Times New Roman"/>
              </a:rPr>
              <a:t>Factors to Consider for Keyword Research :</a:t>
            </a:r>
            <a:endParaRPr/>
          </a:p>
          <a:p>
            <a:pPr indent="-228600" lvl="0" marL="228600" rtl="0" algn="l">
              <a:lnSpc>
                <a:spcPct val="120000"/>
              </a:lnSpc>
              <a:spcBef>
                <a:spcPts val="1000"/>
              </a:spcBef>
              <a:spcAft>
                <a:spcPts val="0"/>
              </a:spcAft>
              <a:buClr>
                <a:schemeClr val="lt1"/>
              </a:buClr>
              <a:buSzPts val="1900"/>
              <a:buFont typeface="Noto Sans Symbols"/>
              <a:buChar char="❖"/>
            </a:pPr>
            <a:r>
              <a:rPr lang="en-US" sz="1900">
                <a:latin typeface="Times New Roman"/>
                <a:ea typeface="Times New Roman"/>
                <a:cs typeface="Times New Roman"/>
                <a:sym typeface="Times New Roman"/>
              </a:rPr>
              <a:t>Identifying Competitors</a:t>
            </a:r>
            <a:endParaRPr/>
          </a:p>
          <a:p>
            <a:pPr indent="-228600" lvl="0" marL="228600" rtl="0" algn="l">
              <a:lnSpc>
                <a:spcPct val="120000"/>
              </a:lnSpc>
              <a:spcBef>
                <a:spcPts val="1000"/>
              </a:spcBef>
              <a:spcAft>
                <a:spcPts val="0"/>
              </a:spcAft>
              <a:buClr>
                <a:schemeClr val="lt1"/>
              </a:buClr>
              <a:buSzPts val="1900"/>
              <a:buFont typeface="Noto Sans Symbols"/>
              <a:buChar char="❖"/>
            </a:pPr>
            <a:r>
              <a:rPr lang="en-US" sz="1900">
                <a:latin typeface="Times New Roman"/>
                <a:ea typeface="Times New Roman"/>
                <a:cs typeface="Times New Roman"/>
                <a:sym typeface="Times New Roman"/>
              </a:rPr>
              <a:t>Direct Competitors</a:t>
            </a:r>
            <a:endParaRPr/>
          </a:p>
          <a:p>
            <a:pPr indent="-228600" lvl="0" marL="228600" rtl="0" algn="l">
              <a:lnSpc>
                <a:spcPct val="120000"/>
              </a:lnSpc>
              <a:spcBef>
                <a:spcPts val="1000"/>
              </a:spcBef>
              <a:spcAft>
                <a:spcPts val="0"/>
              </a:spcAft>
              <a:buClr>
                <a:schemeClr val="lt1"/>
              </a:buClr>
              <a:buSzPts val="1900"/>
              <a:buFont typeface="Noto Sans Symbols"/>
              <a:buChar char="❖"/>
            </a:pPr>
            <a:r>
              <a:rPr lang="en-US" sz="1900">
                <a:latin typeface="Times New Roman"/>
                <a:ea typeface="Times New Roman"/>
                <a:cs typeface="Times New Roman"/>
                <a:sym typeface="Times New Roman"/>
              </a:rPr>
              <a:t>Indirect Competitors</a:t>
            </a:r>
            <a:endParaRPr/>
          </a:p>
          <a:p>
            <a:pPr indent="-228600" lvl="0" marL="228600" rtl="0" algn="l">
              <a:lnSpc>
                <a:spcPct val="120000"/>
              </a:lnSpc>
              <a:spcBef>
                <a:spcPts val="1000"/>
              </a:spcBef>
              <a:spcAft>
                <a:spcPts val="0"/>
              </a:spcAft>
              <a:buClr>
                <a:schemeClr val="lt1"/>
              </a:buClr>
              <a:buSzPts val="1900"/>
              <a:buFont typeface="Noto Sans Symbols"/>
              <a:buChar char="❖"/>
            </a:pPr>
            <a:r>
              <a:rPr lang="en-US" sz="1900">
                <a:latin typeface="Times New Roman"/>
                <a:ea typeface="Times New Roman"/>
                <a:cs typeface="Times New Roman"/>
                <a:sym typeface="Times New Roman"/>
              </a:rPr>
              <a:t>Local Competitors</a:t>
            </a:r>
            <a:br>
              <a:rPr lang="en-US" sz="1900">
                <a:latin typeface="Times New Roman"/>
                <a:ea typeface="Times New Roman"/>
                <a:cs typeface="Times New Roman"/>
                <a:sym typeface="Times New Roman"/>
              </a:rPr>
            </a:b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Top Performing Content</a:t>
            </a:r>
            <a:br>
              <a:rPr lang="en-US" sz="1900">
                <a:latin typeface="Times New Roman"/>
                <a:ea typeface="Times New Roman"/>
                <a:cs typeface="Times New Roman"/>
                <a:sym typeface="Times New Roman"/>
              </a:rPr>
            </a:br>
            <a:r>
              <a:rPr lang="en-US" sz="1900">
                <a:latin typeface="Times New Roman"/>
                <a:ea typeface="Times New Roman"/>
                <a:cs typeface="Times New Roman"/>
                <a:sym typeface="Times New Roman"/>
              </a:rPr>
              <a:t>Content Gaps</a:t>
            </a:r>
            <a:endParaRPr b="1" sz="1900">
              <a:latin typeface="Times New Roman"/>
              <a:ea typeface="Times New Roman"/>
              <a:cs typeface="Times New Roman"/>
              <a:sym typeface="Times New Roman"/>
            </a:endParaRPr>
          </a:p>
        </p:txBody>
      </p:sp>
      <p:sp>
        <p:nvSpPr>
          <p:cNvPr id="171" name="Google Shape;171;p7"/>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8"/>
          <p:cNvSpPr txBox="1"/>
          <p:nvPr>
            <p:ph type="title"/>
          </p:nvPr>
        </p:nvSpPr>
        <p:spPr>
          <a:xfrm>
            <a:off x="1" y="0"/>
            <a:ext cx="12191999" cy="240792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2"/>
              </a:buClr>
              <a:buSzPts val="2800"/>
              <a:buFont typeface="Times New Roman"/>
              <a:buNone/>
            </a:pPr>
            <a:br>
              <a:rPr b="1" lang="en-US" sz="2800">
                <a:solidFill>
                  <a:schemeClr val="lt2"/>
                </a:solidFill>
                <a:latin typeface="Times New Roman"/>
                <a:ea typeface="Times New Roman"/>
                <a:cs typeface="Times New Roman"/>
                <a:sym typeface="Times New Roman"/>
              </a:rPr>
            </a:br>
            <a:r>
              <a:rPr b="1" lang="en-US" sz="2800">
                <a:solidFill>
                  <a:schemeClr val="lt2"/>
                </a:solidFill>
                <a:latin typeface="Times New Roman"/>
                <a:ea typeface="Times New Roman"/>
                <a:cs typeface="Times New Roman"/>
                <a:sym typeface="Times New Roman"/>
              </a:rPr>
              <a:t>  CONTENT FRESHNESS AND PLAGIARISM </a:t>
            </a:r>
            <a:r>
              <a:rPr b="1" i="0" lang="en-US" sz="2800">
                <a:solidFill>
                  <a:schemeClr val="lt2"/>
                </a:solidFill>
                <a:latin typeface="Times New Roman"/>
                <a:ea typeface="Times New Roman"/>
                <a:cs typeface="Times New Roman"/>
                <a:sym typeface="Times New Roman"/>
              </a:rPr>
              <a:t>:</a:t>
            </a:r>
            <a:br>
              <a:rPr b="1" i="0" lang="en-US" sz="2800">
                <a:solidFill>
                  <a:schemeClr val="lt2"/>
                </a:solidFill>
                <a:latin typeface="Times New Roman"/>
                <a:ea typeface="Times New Roman"/>
                <a:cs typeface="Times New Roman"/>
                <a:sym typeface="Times New Roman"/>
              </a:rPr>
            </a:br>
            <a:br>
              <a:rPr b="1" i="0" lang="en-US" sz="2800">
                <a:solidFill>
                  <a:schemeClr val="lt2"/>
                </a:solidFill>
                <a:latin typeface="Times New Roman"/>
                <a:ea typeface="Times New Roman"/>
                <a:cs typeface="Times New Roman"/>
                <a:sym typeface="Times New Roman"/>
              </a:rPr>
            </a:br>
            <a:r>
              <a:rPr b="0" lang="en-US" sz="2000" cap="none">
                <a:latin typeface="Times New Roman"/>
                <a:ea typeface="Times New Roman"/>
                <a:cs typeface="Times New Roman"/>
                <a:sym typeface="Times New Roman"/>
              </a:rPr>
              <a:t>Content freshness refers to the practice of regularly updating and creating new content to keep information current and relevant. Plagiarism involves using someone else’s work without proper attribution. Maintaining content freshness ensures that your site remains relevant and engaging, while avoiding plagiarism protects your site's credibility and avoids legal issues.</a:t>
            </a:r>
            <a:br>
              <a:rPr b="1" i="0" lang="en-US" sz="2000">
                <a:solidFill>
                  <a:srgbClr val="E8EAED"/>
                </a:solidFill>
                <a:latin typeface="Times New Roman"/>
                <a:ea typeface="Times New Roman"/>
                <a:cs typeface="Times New Roman"/>
                <a:sym typeface="Times New Roman"/>
              </a:rPr>
            </a:br>
            <a:endParaRPr sz="2000"/>
          </a:p>
        </p:txBody>
      </p:sp>
      <p:sp>
        <p:nvSpPr>
          <p:cNvPr id="177" name="Google Shape;177;p8"/>
          <p:cNvSpPr txBox="1"/>
          <p:nvPr>
            <p:ph idx="1" type="body"/>
          </p:nvPr>
        </p:nvSpPr>
        <p:spPr>
          <a:xfrm>
            <a:off x="0" y="2631440"/>
            <a:ext cx="6019799" cy="394208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20000"/>
              </a:lnSpc>
              <a:spcBef>
                <a:spcPts val="0"/>
              </a:spcBef>
              <a:spcAft>
                <a:spcPts val="0"/>
              </a:spcAft>
              <a:buClr>
                <a:schemeClr val="lt1"/>
              </a:buClr>
              <a:buSzPct val="100000"/>
              <a:buNone/>
            </a:pPr>
            <a:r>
              <a:t/>
            </a:r>
            <a:endParaRPr b="1" i="0" sz="42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ct val="100000"/>
              <a:buNone/>
            </a:pPr>
            <a:r>
              <a:rPr b="1" i="0" lang="en-US" sz="9600">
                <a:solidFill>
                  <a:srgbClr val="E8EAED"/>
                </a:solidFill>
                <a:latin typeface="Times New Roman"/>
                <a:ea typeface="Times New Roman"/>
                <a:cs typeface="Times New Roman"/>
                <a:sym typeface="Times New Roman"/>
              </a:rPr>
              <a:t>Factors to Consider for Keyword Research:</a:t>
            </a:r>
            <a:endParaRPr/>
          </a:p>
          <a:p>
            <a:pPr indent="0" lvl="0" marL="0" rtl="0" algn="l">
              <a:lnSpc>
                <a:spcPct val="120000"/>
              </a:lnSpc>
              <a:spcBef>
                <a:spcPts val="1000"/>
              </a:spcBef>
              <a:spcAft>
                <a:spcPts val="0"/>
              </a:spcAft>
              <a:buClr>
                <a:schemeClr val="lt1"/>
              </a:buClr>
              <a:buSzPct val="100000"/>
              <a:buNone/>
            </a:pPr>
            <a:r>
              <a:rPr lang="en-US" sz="7200">
                <a:latin typeface="Times New Roman"/>
                <a:ea typeface="Times New Roman"/>
                <a:cs typeface="Times New Roman"/>
                <a:sym typeface="Times New Roman"/>
              </a:rPr>
              <a:t>1. Benefits of Content Freshness</a:t>
            </a:r>
            <a:br>
              <a:rPr lang="en-US" sz="7200">
                <a:latin typeface="Times New Roman"/>
                <a:ea typeface="Times New Roman"/>
                <a:cs typeface="Times New Roman"/>
                <a:sym typeface="Times New Roman"/>
              </a:rPr>
            </a:br>
            <a:r>
              <a:rPr lang="en-US" sz="7200">
                <a:latin typeface="Times New Roman"/>
                <a:ea typeface="Times New Roman"/>
                <a:cs typeface="Times New Roman"/>
                <a:sym typeface="Times New Roman"/>
              </a:rPr>
              <a:t>2. Strategies for Maintaining Content Freshness - Regular Updates</a:t>
            </a:r>
            <a:br>
              <a:rPr lang="en-US" sz="7200">
                <a:latin typeface="Times New Roman"/>
                <a:ea typeface="Times New Roman"/>
                <a:cs typeface="Times New Roman"/>
                <a:sym typeface="Times New Roman"/>
              </a:rPr>
            </a:br>
            <a:r>
              <a:rPr lang="en-US" sz="7200">
                <a:latin typeface="Times New Roman"/>
                <a:ea typeface="Times New Roman"/>
                <a:cs typeface="Times New Roman"/>
                <a:sym typeface="Times New Roman"/>
              </a:rPr>
              <a:t>3. New Content Creation</a:t>
            </a:r>
            <a:br>
              <a:rPr lang="en-US" sz="7200">
                <a:latin typeface="Times New Roman"/>
                <a:ea typeface="Times New Roman"/>
                <a:cs typeface="Times New Roman"/>
                <a:sym typeface="Times New Roman"/>
              </a:rPr>
            </a:br>
            <a:r>
              <a:rPr lang="en-US" sz="7200">
                <a:latin typeface="Times New Roman"/>
                <a:ea typeface="Times New Roman"/>
                <a:cs typeface="Times New Roman"/>
                <a:sym typeface="Times New Roman"/>
              </a:rPr>
              <a:t>4. Content Calendar</a:t>
            </a:r>
            <a:br>
              <a:rPr lang="en-US" sz="7200">
                <a:latin typeface="Times New Roman"/>
                <a:ea typeface="Times New Roman"/>
                <a:cs typeface="Times New Roman"/>
                <a:sym typeface="Times New Roman"/>
              </a:rPr>
            </a:br>
            <a:r>
              <a:rPr lang="en-US" sz="7200">
                <a:latin typeface="Times New Roman"/>
                <a:ea typeface="Times New Roman"/>
                <a:cs typeface="Times New Roman"/>
                <a:sym typeface="Times New Roman"/>
              </a:rPr>
              <a:t>5. Monitor Trends</a:t>
            </a:r>
            <a:br>
              <a:rPr lang="en-US" sz="7200">
                <a:latin typeface="Times New Roman"/>
                <a:ea typeface="Times New Roman"/>
                <a:cs typeface="Times New Roman"/>
                <a:sym typeface="Times New Roman"/>
              </a:rPr>
            </a:br>
            <a:r>
              <a:rPr lang="en-US" sz="7200">
                <a:latin typeface="Times New Roman"/>
                <a:ea typeface="Times New Roman"/>
                <a:cs typeface="Times New Roman"/>
                <a:sym typeface="Times New Roman"/>
              </a:rPr>
              <a:t>6. Avoiding Plagiarism - Original Content</a:t>
            </a:r>
            <a:br>
              <a:rPr lang="en-US" sz="7200">
                <a:latin typeface="Times New Roman"/>
                <a:ea typeface="Times New Roman"/>
                <a:cs typeface="Times New Roman"/>
                <a:sym typeface="Times New Roman"/>
              </a:rPr>
            </a:br>
            <a:r>
              <a:rPr lang="en-US" sz="7200">
                <a:latin typeface="Times New Roman"/>
                <a:ea typeface="Times New Roman"/>
                <a:cs typeface="Times New Roman"/>
                <a:sym typeface="Times New Roman"/>
              </a:rPr>
              <a:t>7. Use Plagiarism Checkers</a:t>
            </a:r>
            <a:br>
              <a:rPr lang="en-US" sz="6400">
                <a:latin typeface="Times New Roman"/>
                <a:ea typeface="Times New Roman"/>
                <a:cs typeface="Times New Roman"/>
                <a:sym typeface="Times New Roman"/>
              </a:rPr>
            </a:br>
            <a:br>
              <a:rPr lang="en-US" sz="6400">
                <a:latin typeface="Times New Roman"/>
                <a:ea typeface="Times New Roman"/>
                <a:cs typeface="Times New Roman"/>
                <a:sym typeface="Times New Roman"/>
              </a:rPr>
            </a:br>
            <a:br>
              <a:rPr lang="en-US" sz="6400">
                <a:latin typeface="Times New Roman"/>
                <a:ea typeface="Times New Roman"/>
                <a:cs typeface="Times New Roman"/>
                <a:sym typeface="Times New Roman"/>
              </a:rPr>
            </a:br>
            <a:br>
              <a:rPr lang="en-US" sz="6400">
                <a:latin typeface="Times New Roman"/>
                <a:ea typeface="Times New Roman"/>
                <a:cs typeface="Times New Roman"/>
                <a:sym typeface="Times New Roman"/>
              </a:rPr>
            </a:br>
            <a:br>
              <a:rPr lang="en-US" sz="6400">
                <a:latin typeface="Times New Roman"/>
                <a:ea typeface="Times New Roman"/>
                <a:cs typeface="Times New Roman"/>
                <a:sym typeface="Times New Roman"/>
              </a:rPr>
            </a:br>
            <a:endParaRPr b="1" i="0" sz="64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ct val="100000"/>
              <a:buNone/>
            </a:pPr>
            <a:r>
              <a:t/>
            </a:r>
            <a:endParaRPr b="1" sz="2800">
              <a:latin typeface="Times New Roman"/>
              <a:ea typeface="Times New Roman"/>
              <a:cs typeface="Times New Roman"/>
              <a:sym typeface="Times New Roman"/>
            </a:endParaRPr>
          </a:p>
        </p:txBody>
      </p:sp>
      <p:sp>
        <p:nvSpPr>
          <p:cNvPr id="178" name="Google Shape;178;p8"/>
          <p:cNvSpPr txBox="1"/>
          <p:nvPr>
            <p:ph idx="2" type="body"/>
          </p:nvPr>
        </p:nvSpPr>
        <p:spPr>
          <a:xfrm>
            <a:off x="6173402" y="2631440"/>
            <a:ext cx="5896677" cy="394208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400"/>
              <a:buChar char="•"/>
            </a:pPr>
            <a:r>
              <a:rPr b="1" lang="en-US" sz="2400">
                <a:latin typeface="Times New Roman"/>
                <a:ea typeface="Times New Roman"/>
                <a:cs typeface="Times New Roman"/>
                <a:sym typeface="Times New Roman"/>
              </a:rPr>
              <a:t>Tools and Resources:</a:t>
            </a:r>
            <a:br>
              <a:rPr lang="en-US" sz="2000">
                <a:latin typeface="Times New Roman"/>
                <a:ea typeface="Times New Roman"/>
                <a:cs typeface="Times New Roman"/>
                <a:sym typeface="Times New Roman"/>
              </a:rPr>
            </a:br>
            <a:r>
              <a:rPr lang="en-US" sz="2000">
                <a:latin typeface="Times New Roman"/>
                <a:ea typeface="Times New Roman"/>
                <a:cs typeface="Times New Roman"/>
                <a:sym typeface="Times New Roman"/>
              </a:rPr>
              <a:t>1. Content Management Systems</a:t>
            </a:r>
            <a:br>
              <a:rPr lang="en-US" sz="2000">
                <a:latin typeface="Times New Roman"/>
                <a:ea typeface="Times New Roman"/>
                <a:cs typeface="Times New Roman"/>
                <a:sym typeface="Times New Roman"/>
              </a:rPr>
            </a:br>
            <a:r>
              <a:rPr lang="en-US" sz="2000">
                <a:latin typeface="Times New Roman"/>
                <a:ea typeface="Times New Roman"/>
                <a:cs typeface="Times New Roman"/>
                <a:sym typeface="Times New Roman"/>
              </a:rPr>
              <a:t>2. Plagiarism Detection Tools</a:t>
            </a:r>
            <a:endParaRPr/>
          </a:p>
          <a:p>
            <a:pPr indent="-228600" lvl="0" marL="228600" rtl="0" algn="l">
              <a:lnSpc>
                <a:spcPct val="120000"/>
              </a:lnSpc>
              <a:spcBef>
                <a:spcPts val="1000"/>
              </a:spcBef>
              <a:spcAft>
                <a:spcPts val="0"/>
              </a:spcAft>
              <a:buClr>
                <a:schemeClr val="lt1"/>
              </a:buClr>
              <a:buSzPts val="2400"/>
              <a:buChar char="•"/>
            </a:pPr>
            <a:r>
              <a:rPr b="1" lang="en-US" sz="2400">
                <a:latin typeface="Times New Roman"/>
                <a:ea typeface="Times New Roman"/>
                <a:cs typeface="Times New Roman"/>
                <a:sym typeface="Times New Roman"/>
              </a:rPr>
              <a:t>Common Mistakes to Avoid:</a:t>
            </a:r>
            <a:br>
              <a:rPr lang="en-US" sz="2000">
                <a:latin typeface="Times New Roman"/>
                <a:ea typeface="Times New Roman"/>
                <a:cs typeface="Times New Roman"/>
                <a:sym typeface="Times New Roman"/>
              </a:rPr>
            </a:br>
            <a:r>
              <a:rPr lang="en-US" sz="2000">
                <a:latin typeface="Times New Roman"/>
                <a:ea typeface="Times New Roman"/>
                <a:cs typeface="Times New Roman"/>
                <a:sym typeface="Times New Roman"/>
              </a:rPr>
              <a:t>1. Ignoring Updates</a:t>
            </a:r>
            <a:br>
              <a:rPr lang="en-US" sz="2000">
                <a:latin typeface="Times New Roman"/>
                <a:ea typeface="Times New Roman"/>
                <a:cs typeface="Times New Roman"/>
                <a:sym typeface="Times New Roman"/>
              </a:rPr>
            </a:br>
            <a:r>
              <a:rPr lang="en-US" sz="2000">
                <a:latin typeface="Times New Roman"/>
                <a:ea typeface="Times New Roman"/>
                <a:cs typeface="Times New Roman"/>
                <a:sym typeface="Times New Roman"/>
              </a:rPr>
              <a:t>2. Unacknowledged Sources</a:t>
            </a:r>
            <a:br>
              <a:rPr lang="en-US" sz="2000">
                <a:latin typeface="Times New Roman"/>
                <a:ea typeface="Times New Roman"/>
                <a:cs typeface="Times New Roman"/>
                <a:sym typeface="Times New Roman"/>
              </a:rPr>
            </a:br>
            <a:r>
              <a:rPr lang="en-US" sz="2000">
                <a:latin typeface="Times New Roman"/>
                <a:ea typeface="Times New Roman"/>
                <a:cs typeface="Times New Roman"/>
                <a:sym typeface="Times New Roman"/>
              </a:rPr>
              <a:t>3. Copying Content</a:t>
            </a:r>
            <a:br>
              <a:rPr lang="en-US" sz="2000">
                <a:latin typeface="Times New Roman"/>
                <a:ea typeface="Times New Roman"/>
                <a:cs typeface="Times New Roman"/>
                <a:sym typeface="Times New Roman"/>
              </a:rPr>
            </a:b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9"/>
          <p:cNvSpPr txBox="1"/>
          <p:nvPr>
            <p:ph idx="1" type="body"/>
          </p:nvPr>
        </p:nvSpPr>
        <p:spPr>
          <a:xfrm>
            <a:off x="232627" y="174811"/>
            <a:ext cx="11798157" cy="664733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20000"/>
              </a:lnSpc>
              <a:spcBef>
                <a:spcPts val="0"/>
              </a:spcBef>
              <a:spcAft>
                <a:spcPts val="0"/>
              </a:spcAft>
              <a:buClr>
                <a:schemeClr val="lt2"/>
              </a:buClr>
              <a:buSzPct val="100000"/>
              <a:buNone/>
            </a:pPr>
            <a:r>
              <a:rPr b="1" lang="en-US" sz="3600">
                <a:solidFill>
                  <a:schemeClr val="lt2"/>
                </a:solidFill>
                <a:latin typeface="Times New Roman"/>
                <a:ea typeface="Times New Roman"/>
                <a:cs typeface="Times New Roman"/>
                <a:sym typeface="Times New Roman"/>
              </a:rPr>
              <a:t>Navigation </a:t>
            </a:r>
            <a:r>
              <a:rPr b="1" i="0" lang="en-US" sz="3600">
                <a:solidFill>
                  <a:schemeClr val="lt2"/>
                </a:solidFill>
                <a:latin typeface="Times New Roman"/>
                <a:ea typeface="Times New Roman"/>
                <a:cs typeface="Times New Roman"/>
                <a:sym typeface="Times New Roman"/>
              </a:rPr>
              <a:t>:</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sz="2200">
                <a:latin typeface="Times New Roman"/>
                <a:ea typeface="Times New Roman"/>
                <a:cs typeface="Times New Roman"/>
                <a:sym typeface="Times New Roman"/>
              </a:rPr>
              <a:t>Navigation refers to the system and structure that helps users find their way around a website or application. Effective navigation enhances user experience by providing clear, intuitive paths to content and functionalities, ensuring users can easily access what they need.</a:t>
            </a:r>
            <a:endParaRPr/>
          </a:p>
          <a:p>
            <a:pPr indent="0" lvl="0" marL="0" rtl="0" algn="l">
              <a:lnSpc>
                <a:spcPct val="120000"/>
              </a:lnSpc>
              <a:spcBef>
                <a:spcPts val="1000"/>
              </a:spcBef>
              <a:spcAft>
                <a:spcPts val="0"/>
              </a:spcAft>
              <a:buClr>
                <a:schemeClr val="lt1"/>
              </a:buClr>
              <a:buSzPct val="100000"/>
              <a:buNone/>
            </a:pPr>
            <a:r>
              <a:t/>
            </a:r>
            <a:endParaRPr b="1" i="0" sz="2800">
              <a:solidFill>
                <a:srgbClr val="E8EAED"/>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rgbClr val="E8EAED"/>
              </a:buClr>
              <a:buSzPct val="100000"/>
              <a:buNone/>
            </a:pPr>
            <a:r>
              <a:rPr b="1" i="0" lang="en-US" sz="2800">
                <a:solidFill>
                  <a:srgbClr val="E8EAED"/>
                </a:solidFill>
                <a:latin typeface="Times New Roman"/>
                <a:ea typeface="Times New Roman"/>
                <a:cs typeface="Times New Roman"/>
                <a:sym typeface="Times New Roman"/>
              </a:rPr>
              <a:t>Factors to Consider for Keyword Research :</a:t>
            </a:r>
            <a:endParaRPr/>
          </a:p>
          <a:p>
            <a:pPr indent="0" lvl="0" marL="0" rtl="0" algn="l">
              <a:lnSpc>
                <a:spcPct val="120000"/>
              </a:lnSpc>
              <a:spcBef>
                <a:spcPts val="1000"/>
              </a:spcBef>
              <a:spcAft>
                <a:spcPts val="0"/>
              </a:spcAft>
              <a:buClr>
                <a:schemeClr val="lt1"/>
              </a:buClr>
              <a:buSzPct val="71428"/>
              <a:buNone/>
            </a:pPr>
            <a:r>
              <a:rPr lang="en-US">
                <a:latin typeface="Times New Roman"/>
                <a:ea typeface="Times New Roman"/>
                <a:cs typeface="Times New Roman"/>
                <a:sym typeface="Times New Roman"/>
              </a:rPr>
              <a:t>1. Menus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2. Breadcrumbs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3. Search Bar</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4. Buttons and Links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5. Mobile Navigation</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6. Hamburger Menu</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7. Sticky Navigation</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8. Touch-Friendly Design</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9. Keyboard Navigation</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10. Screen Readers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11. Color Contrast</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12. Highlight Current Page</a:t>
            </a:r>
            <a:endParaRPr b="1" i="0" sz="2800">
              <a:solidFill>
                <a:srgbClr val="E8EAED"/>
              </a:solidFill>
              <a:latin typeface="Times New Roman"/>
              <a:ea typeface="Times New Roman"/>
              <a:cs typeface="Times New Roman"/>
              <a:sym typeface="Times New Roman"/>
            </a:endParaRPr>
          </a:p>
        </p:txBody>
      </p:sp>
      <p:sp>
        <p:nvSpPr>
          <p:cNvPr id="184" name="Google Shape;184;p9"/>
          <p:cNvSpPr txBox="1"/>
          <p:nvPr>
            <p:ph type="title"/>
          </p:nvPr>
        </p:nvSpPr>
        <p:spPr>
          <a:xfrm>
            <a:off x="196921" y="71718"/>
            <a:ext cx="11798158" cy="5378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US"/>
              <a:t>.</a:t>
            </a:r>
            <a:endParaRPr/>
          </a:p>
        </p:txBody>
      </p:sp>
      <p:pic>
        <p:nvPicPr>
          <p:cNvPr descr="C:\Users\user\Pictures\Screenshots\Screenshot (223).png" id="185" name="Google Shape;185;p9"/>
          <p:cNvPicPr preferRelativeResize="0"/>
          <p:nvPr/>
        </p:nvPicPr>
        <p:blipFill rotWithShape="1">
          <a:blip r:embed="rId3">
            <a:alphaModFix/>
          </a:blip>
          <a:srcRect b="0" l="0" r="0" t="0"/>
          <a:stretch/>
        </p:blipFill>
        <p:spPr>
          <a:xfrm>
            <a:off x="3828424" y="2815761"/>
            <a:ext cx="8130949" cy="378823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2024-09-19T16:25:26Z</dcterms:created>
  <dc:creator>CHANDRU M</dc:creator>
</cp:coreProperties>
</file>